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726" r:id="rId1"/>
    <p:sldMasterId id="2147484744" r:id="rId2"/>
  </p:sldMasterIdLst>
  <p:sldIdLst>
    <p:sldId id="264" r:id="rId3"/>
    <p:sldId id="256" r:id="rId4"/>
    <p:sldId id="291" r:id="rId5"/>
    <p:sldId id="257" r:id="rId6"/>
    <p:sldId id="258" r:id="rId7"/>
    <p:sldId id="259" r:id="rId8"/>
    <p:sldId id="261" r:id="rId9"/>
    <p:sldId id="260" r:id="rId10"/>
    <p:sldId id="262" r:id="rId11"/>
    <p:sldId id="263" r:id="rId12"/>
    <p:sldId id="265" r:id="rId13"/>
    <p:sldId id="266" r:id="rId14"/>
    <p:sldId id="267" r:id="rId15"/>
    <p:sldId id="268" r:id="rId16"/>
    <p:sldId id="270" r:id="rId17"/>
    <p:sldId id="271" r:id="rId18"/>
    <p:sldId id="272" r:id="rId19"/>
    <p:sldId id="269" r:id="rId20"/>
    <p:sldId id="273" r:id="rId21"/>
    <p:sldId id="274" r:id="rId22"/>
    <p:sldId id="275" r:id="rId23"/>
    <p:sldId id="282" r:id="rId24"/>
    <p:sldId id="276" r:id="rId25"/>
    <p:sldId id="283" r:id="rId26"/>
    <p:sldId id="280" r:id="rId27"/>
    <p:sldId id="277" r:id="rId28"/>
    <p:sldId id="278" r:id="rId29"/>
    <p:sldId id="279" r:id="rId30"/>
    <p:sldId id="284" r:id="rId31"/>
    <p:sldId id="281" r:id="rId32"/>
    <p:sldId id="286" r:id="rId33"/>
    <p:sldId id="287" r:id="rId34"/>
    <p:sldId id="288" r:id="rId35"/>
    <p:sldId id="290" r:id="rId36"/>
  </p:sldIdLst>
  <p:sldSz cx="12192000" cy="6858000"/>
  <p:notesSz cx="6858000" cy="9144000"/>
  <p:embeddedFontLst>
    <p:embeddedFont>
      <p:font typeface="Adobe Arabic" panose="02040503050201020203" charset="-78"/>
      <p:regular r:id="rId37"/>
      <p:bold r:id="rId38"/>
      <p:italic r:id="rId39"/>
      <p:boldItalic r:id="rId40"/>
    </p:embeddedFont>
    <p:embeddedFont>
      <p:font typeface="Calibri Light" panose="020F0302020204030204" pitchFamily="34" charset="0"/>
      <p:regular r:id="rId41"/>
      <p:italic r:id="rId42"/>
    </p:embeddedFont>
    <p:embeddedFont>
      <p:font typeface="B Mah" panose="020B0604020202020204" charset="-78"/>
      <p:regular r:id="rId43"/>
    </p:embeddedFont>
    <p:embeddedFont>
      <p:font typeface="B Koodak" panose="00000700000000000000" pitchFamily="2" charset="-78"/>
      <p:bold r:id="rId44"/>
    </p:embeddedFont>
    <p:embeddedFont>
      <p:font typeface="B Karim" panose="020B0604020202020204" charset="-78"/>
      <p:regular r:id="rId45"/>
      <p:bold r:id="rId46"/>
    </p:embeddedFont>
    <p:embeddedFont>
      <p:font typeface="Calibri" panose="020F0502020204030204" pitchFamily="34" charset="0"/>
      <p:regular r:id="rId47"/>
      <p:bold r:id="rId48"/>
      <p:italic r:id="rId49"/>
      <p:boldItalic r:id="rId50"/>
    </p:embeddedFont>
    <p:embeddedFont>
      <p:font typeface="Tw Cen MT" panose="020B0602020104020603" pitchFamily="34" charset="0"/>
      <p:regular r:id="rId51"/>
      <p:bold r:id="rId52"/>
      <p:italic r:id="rId53"/>
      <p:boldItalic r:id="rId54"/>
    </p:embeddedFont>
    <p:embeddedFont>
      <p:font typeface="B Mitra" panose="00000400000000000000" pitchFamily="2" charset="-78"/>
      <p:regular r:id="rId55"/>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F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10D66-615A-48FD-B2DE-3011496B6DAC}" type="doc">
      <dgm:prSet loTypeId="urn:microsoft.com/office/officeart/2005/8/layout/pyramid1" loCatId="pyramid" qsTypeId="urn:microsoft.com/office/officeart/2005/8/quickstyle/simple2" qsCatId="simple" csTypeId="urn:microsoft.com/office/officeart/2005/8/colors/colorful3" csCatId="colorful" phldr="1"/>
      <dgm:spPr/>
    </dgm:pt>
    <dgm:pt modelId="{9F7D9A02-A976-429B-80B0-8C7C3407500D}">
      <dgm:prSet phldrT="[Text]" custT="1"/>
      <dgm:spPr/>
      <dgm:t>
        <a:bodyPr/>
        <a:lstStyle/>
        <a:p>
          <a:pPr rtl="1"/>
          <a:r>
            <a:rPr lang="fa-IR" sz="3200" dirty="0" smtClean="0">
              <a:latin typeface="Adobe Arabic" panose="02040503050201020203" pitchFamily="18" charset="-78"/>
              <a:cs typeface="Adobe Arabic" panose="02040503050201020203" pitchFamily="18" charset="-78"/>
            </a:rPr>
            <a:t>نیاز به خودیابی</a:t>
          </a:r>
          <a:endParaRPr lang="en-US" sz="3200" dirty="0">
            <a:latin typeface="Adobe Arabic" panose="02040503050201020203" pitchFamily="18" charset="-78"/>
            <a:cs typeface="Adobe Arabic" panose="02040503050201020203" pitchFamily="18" charset="-78"/>
          </a:endParaRPr>
        </a:p>
      </dgm:t>
    </dgm:pt>
    <dgm:pt modelId="{EABB947A-18B4-421F-8B41-283C24DFF352}" type="parTrans" cxnId="{A1141A90-C981-496C-984E-F21BDE4F833E}">
      <dgm:prSet/>
      <dgm:spPr/>
      <dgm:t>
        <a:bodyPr/>
        <a:lstStyle/>
        <a:p>
          <a:endParaRPr lang="en-US"/>
        </a:p>
      </dgm:t>
    </dgm:pt>
    <dgm:pt modelId="{E1B756C2-187A-4D48-B288-57409F7C93A5}" type="sibTrans" cxnId="{A1141A90-C981-496C-984E-F21BDE4F833E}">
      <dgm:prSet/>
      <dgm:spPr/>
      <dgm:t>
        <a:bodyPr/>
        <a:lstStyle/>
        <a:p>
          <a:endParaRPr lang="en-US"/>
        </a:p>
      </dgm:t>
    </dgm:pt>
    <dgm:pt modelId="{574F30D8-7AC3-4FA7-A2B7-C616EB7F4BDB}">
      <dgm:prSet phldrT="[Text]" custT="1"/>
      <dgm:spPr/>
      <dgm:t>
        <a:bodyPr/>
        <a:lstStyle/>
        <a:p>
          <a:pPr rtl="1"/>
          <a:r>
            <a:rPr lang="fa-IR" sz="3200" dirty="0" smtClean="0">
              <a:latin typeface="Adobe Arabic" panose="02040503050201020203" pitchFamily="18" charset="-78"/>
              <a:cs typeface="Adobe Arabic" panose="02040503050201020203" pitchFamily="18" charset="-78"/>
            </a:rPr>
            <a:t>نیازهای ایمنی</a:t>
          </a:r>
          <a:endParaRPr lang="en-US" sz="3200" dirty="0">
            <a:latin typeface="Adobe Arabic" panose="02040503050201020203" pitchFamily="18" charset="-78"/>
            <a:cs typeface="Adobe Arabic" panose="02040503050201020203" pitchFamily="18" charset="-78"/>
          </a:endParaRPr>
        </a:p>
      </dgm:t>
    </dgm:pt>
    <dgm:pt modelId="{2B6493DE-1910-41D0-9065-DB341A094291}" type="parTrans" cxnId="{D751887E-B54F-4CD6-920F-E4DB41346D7E}">
      <dgm:prSet/>
      <dgm:spPr/>
      <dgm:t>
        <a:bodyPr/>
        <a:lstStyle/>
        <a:p>
          <a:endParaRPr lang="en-US"/>
        </a:p>
      </dgm:t>
    </dgm:pt>
    <dgm:pt modelId="{F3A6F74D-F1D8-4E97-80DE-829E6969C67E}" type="sibTrans" cxnId="{D751887E-B54F-4CD6-920F-E4DB41346D7E}">
      <dgm:prSet/>
      <dgm:spPr/>
      <dgm:t>
        <a:bodyPr/>
        <a:lstStyle/>
        <a:p>
          <a:endParaRPr lang="en-US"/>
        </a:p>
      </dgm:t>
    </dgm:pt>
    <dgm:pt modelId="{25FA25EC-9EA2-43C0-B1C7-72B22B06487F}">
      <dgm:prSet phldrT="[Text]" custT="1"/>
      <dgm:spPr/>
      <dgm:t>
        <a:bodyPr/>
        <a:lstStyle/>
        <a:p>
          <a:pPr rtl="1"/>
          <a:r>
            <a:rPr lang="fa-IR" sz="3200" dirty="0" smtClean="0">
              <a:latin typeface="Adobe Arabic" panose="02040503050201020203" pitchFamily="18" charset="-78"/>
              <a:cs typeface="Adobe Arabic" panose="02040503050201020203" pitchFamily="18" charset="-78"/>
            </a:rPr>
            <a:t>نیازهای فیزیولوژیک</a:t>
          </a:r>
          <a:endParaRPr lang="en-US" sz="3200" dirty="0">
            <a:latin typeface="Adobe Arabic" panose="02040503050201020203" pitchFamily="18" charset="-78"/>
            <a:cs typeface="Adobe Arabic" panose="02040503050201020203" pitchFamily="18" charset="-78"/>
          </a:endParaRPr>
        </a:p>
      </dgm:t>
    </dgm:pt>
    <dgm:pt modelId="{02B0BEFE-E320-455E-8600-B745B3B4827D}" type="parTrans" cxnId="{3567E96E-3116-4130-B76B-631437C71439}">
      <dgm:prSet/>
      <dgm:spPr/>
      <dgm:t>
        <a:bodyPr/>
        <a:lstStyle/>
        <a:p>
          <a:endParaRPr lang="en-US"/>
        </a:p>
      </dgm:t>
    </dgm:pt>
    <dgm:pt modelId="{B1198E4D-EA42-4C06-B106-02480CB23621}" type="sibTrans" cxnId="{3567E96E-3116-4130-B76B-631437C71439}">
      <dgm:prSet/>
      <dgm:spPr/>
      <dgm:t>
        <a:bodyPr/>
        <a:lstStyle/>
        <a:p>
          <a:endParaRPr lang="en-US"/>
        </a:p>
      </dgm:t>
    </dgm:pt>
    <dgm:pt modelId="{06B333D0-8BD1-4721-95FF-B6250B7FB832}">
      <dgm:prSet phldrT="[Text]" custT="1"/>
      <dgm:spPr/>
      <dgm:t>
        <a:bodyPr/>
        <a:lstStyle/>
        <a:p>
          <a:pPr rtl="1"/>
          <a:r>
            <a:rPr lang="fa-IR" sz="3200" dirty="0" smtClean="0">
              <a:latin typeface="Adobe Arabic" panose="02040503050201020203" pitchFamily="18" charset="-78"/>
              <a:cs typeface="Adobe Arabic" panose="02040503050201020203" pitchFamily="18" charset="-78"/>
            </a:rPr>
            <a:t>نیاز به احترام و منزلت</a:t>
          </a:r>
          <a:endParaRPr lang="en-US" sz="3200" dirty="0">
            <a:latin typeface="Adobe Arabic" panose="02040503050201020203" pitchFamily="18" charset="-78"/>
            <a:cs typeface="Adobe Arabic" panose="02040503050201020203" pitchFamily="18" charset="-78"/>
          </a:endParaRPr>
        </a:p>
      </dgm:t>
    </dgm:pt>
    <dgm:pt modelId="{8F34BF81-18D4-4EC9-9940-A2D7171B3B8F}" type="parTrans" cxnId="{0049D2D6-30E4-4487-8D5A-3382B05DBFBA}">
      <dgm:prSet/>
      <dgm:spPr/>
      <dgm:t>
        <a:bodyPr/>
        <a:lstStyle/>
        <a:p>
          <a:endParaRPr lang="en-US"/>
        </a:p>
      </dgm:t>
    </dgm:pt>
    <dgm:pt modelId="{EB4D6064-7A2A-4998-B03B-5A555BF8CB30}" type="sibTrans" cxnId="{0049D2D6-30E4-4487-8D5A-3382B05DBFBA}">
      <dgm:prSet/>
      <dgm:spPr/>
      <dgm:t>
        <a:bodyPr/>
        <a:lstStyle/>
        <a:p>
          <a:endParaRPr lang="en-US"/>
        </a:p>
      </dgm:t>
    </dgm:pt>
    <dgm:pt modelId="{B87C1CD3-3993-4D18-BAE8-6A2366A37970}">
      <dgm:prSet phldrT="[Text]" custT="1"/>
      <dgm:spPr/>
      <dgm:t>
        <a:bodyPr/>
        <a:lstStyle/>
        <a:p>
          <a:pPr rtl="1"/>
          <a:r>
            <a:rPr lang="fa-IR" sz="3200" dirty="0" smtClean="0">
              <a:latin typeface="Adobe Arabic" panose="02040503050201020203" pitchFamily="18" charset="-78"/>
              <a:cs typeface="Adobe Arabic" panose="02040503050201020203" pitchFamily="18" charset="-78"/>
            </a:rPr>
            <a:t>نیازهای اجتماعی (تعلق)</a:t>
          </a:r>
          <a:endParaRPr lang="en-US" sz="3200" dirty="0">
            <a:latin typeface="Adobe Arabic" panose="02040503050201020203" pitchFamily="18" charset="-78"/>
            <a:cs typeface="Adobe Arabic" panose="02040503050201020203" pitchFamily="18" charset="-78"/>
          </a:endParaRPr>
        </a:p>
      </dgm:t>
    </dgm:pt>
    <dgm:pt modelId="{ECD36DFF-6EFB-40FB-8D6B-A2CA9A5F0329}" type="parTrans" cxnId="{04AF6251-35CD-41F1-BF4B-1357110D28B7}">
      <dgm:prSet/>
      <dgm:spPr/>
      <dgm:t>
        <a:bodyPr/>
        <a:lstStyle/>
        <a:p>
          <a:endParaRPr lang="en-US"/>
        </a:p>
      </dgm:t>
    </dgm:pt>
    <dgm:pt modelId="{545CCFAC-1305-43B3-9162-42B135DFEBB1}" type="sibTrans" cxnId="{04AF6251-35CD-41F1-BF4B-1357110D28B7}">
      <dgm:prSet/>
      <dgm:spPr/>
      <dgm:t>
        <a:bodyPr/>
        <a:lstStyle/>
        <a:p>
          <a:endParaRPr lang="en-US"/>
        </a:p>
      </dgm:t>
    </dgm:pt>
    <dgm:pt modelId="{6B192DFF-AC60-41B4-A20D-56E64CE3FBAC}" type="pres">
      <dgm:prSet presAssocID="{06F10D66-615A-48FD-B2DE-3011496B6DAC}" presName="Name0" presStyleCnt="0">
        <dgm:presLayoutVars>
          <dgm:dir/>
          <dgm:animLvl val="lvl"/>
          <dgm:resizeHandles val="exact"/>
        </dgm:presLayoutVars>
      </dgm:prSet>
      <dgm:spPr/>
    </dgm:pt>
    <dgm:pt modelId="{393C8737-B834-47AD-B3C2-77E13D3B1881}" type="pres">
      <dgm:prSet presAssocID="{9F7D9A02-A976-429B-80B0-8C7C3407500D}" presName="Name8" presStyleCnt="0"/>
      <dgm:spPr/>
    </dgm:pt>
    <dgm:pt modelId="{5B75BBD3-58C6-4687-BF5B-9C57F9CC26D8}" type="pres">
      <dgm:prSet presAssocID="{9F7D9A02-A976-429B-80B0-8C7C3407500D}" presName="level" presStyleLbl="node1" presStyleIdx="0" presStyleCnt="5" custScaleY="112712">
        <dgm:presLayoutVars>
          <dgm:chMax val="1"/>
          <dgm:bulletEnabled val="1"/>
        </dgm:presLayoutVars>
      </dgm:prSet>
      <dgm:spPr/>
      <dgm:t>
        <a:bodyPr/>
        <a:lstStyle/>
        <a:p>
          <a:endParaRPr lang="en-US"/>
        </a:p>
      </dgm:t>
    </dgm:pt>
    <dgm:pt modelId="{714A4660-405B-4B7E-AD8E-427304D70434}" type="pres">
      <dgm:prSet presAssocID="{9F7D9A02-A976-429B-80B0-8C7C3407500D}" presName="levelTx" presStyleLbl="revTx" presStyleIdx="0" presStyleCnt="0">
        <dgm:presLayoutVars>
          <dgm:chMax val="1"/>
          <dgm:bulletEnabled val="1"/>
        </dgm:presLayoutVars>
      </dgm:prSet>
      <dgm:spPr/>
      <dgm:t>
        <a:bodyPr/>
        <a:lstStyle/>
        <a:p>
          <a:endParaRPr lang="en-US"/>
        </a:p>
      </dgm:t>
    </dgm:pt>
    <dgm:pt modelId="{7082C7F6-1D35-447E-873D-E7B989D04333}" type="pres">
      <dgm:prSet presAssocID="{06B333D0-8BD1-4721-95FF-B6250B7FB832}" presName="Name8" presStyleCnt="0"/>
      <dgm:spPr/>
    </dgm:pt>
    <dgm:pt modelId="{04641CB5-40C3-4303-AE53-EA60DF9E6848}" type="pres">
      <dgm:prSet presAssocID="{06B333D0-8BD1-4721-95FF-B6250B7FB832}" presName="level" presStyleLbl="node1" presStyleIdx="1" presStyleCnt="5" custScaleY="106378">
        <dgm:presLayoutVars>
          <dgm:chMax val="1"/>
          <dgm:bulletEnabled val="1"/>
        </dgm:presLayoutVars>
      </dgm:prSet>
      <dgm:spPr/>
      <dgm:t>
        <a:bodyPr/>
        <a:lstStyle/>
        <a:p>
          <a:endParaRPr lang="en-US"/>
        </a:p>
      </dgm:t>
    </dgm:pt>
    <dgm:pt modelId="{D91F11AE-CD7B-4517-86CC-81C4B5D22500}" type="pres">
      <dgm:prSet presAssocID="{06B333D0-8BD1-4721-95FF-B6250B7FB832}" presName="levelTx" presStyleLbl="revTx" presStyleIdx="0" presStyleCnt="0">
        <dgm:presLayoutVars>
          <dgm:chMax val="1"/>
          <dgm:bulletEnabled val="1"/>
        </dgm:presLayoutVars>
      </dgm:prSet>
      <dgm:spPr/>
      <dgm:t>
        <a:bodyPr/>
        <a:lstStyle/>
        <a:p>
          <a:endParaRPr lang="en-US"/>
        </a:p>
      </dgm:t>
    </dgm:pt>
    <dgm:pt modelId="{84F255F6-8D74-479C-9574-09BD0A9CCE0C}" type="pres">
      <dgm:prSet presAssocID="{B87C1CD3-3993-4D18-BAE8-6A2366A37970}" presName="Name8" presStyleCnt="0"/>
      <dgm:spPr/>
    </dgm:pt>
    <dgm:pt modelId="{B30DE966-AEFD-40D2-9A96-14A198E100EB}" type="pres">
      <dgm:prSet presAssocID="{B87C1CD3-3993-4D18-BAE8-6A2366A37970}" presName="level" presStyleLbl="node1" presStyleIdx="2" presStyleCnt="5">
        <dgm:presLayoutVars>
          <dgm:chMax val="1"/>
          <dgm:bulletEnabled val="1"/>
        </dgm:presLayoutVars>
      </dgm:prSet>
      <dgm:spPr/>
      <dgm:t>
        <a:bodyPr/>
        <a:lstStyle/>
        <a:p>
          <a:endParaRPr lang="en-US"/>
        </a:p>
      </dgm:t>
    </dgm:pt>
    <dgm:pt modelId="{7E6E9CD4-840D-4AC9-B1D9-EAE8298D1A1D}" type="pres">
      <dgm:prSet presAssocID="{B87C1CD3-3993-4D18-BAE8-6A2366A37970}" presName="levelTx" presStyleLbl="revTx" presStyleIdx="0" presStyleCnt="0">
        <dgm:presLayoutVars>
          <dgm:chMax val="1"/>
          <dgm:bulletEnabled val="1"/>
        </dgm:presLayoutVars>
      </dgm:prSet>
      <dgm:spPr/>
      <dgm:t>
        <a:bodyPr/>
        <a:lstStyle/>
        <a:p>
          <a:endParaRPr lang="en-US"/>
        </a:p>
      </dgm:t>
    </dgm:pt>
    <dgm:pt modelId="{FD036B8D-9A02-4DEA-A8AA-B628C676E943}" type="pres">
      <dgm:prSet presAssocID="{574F30D8-7AC3-4FA7-A2B7-C616EB7F4BDB}" presName="Name8" presStyleCnt="0"/>
      <dgm:spPr/>
    </dgm:pt>
    <dgm:pt modelId="{2DFD5A8C-F1B3-4B84-BC0D-B9293B0E2323}" type="pres">
      <dgm:prSet presAssocID="{574F30D8-7AC3-4FA7-A2B7-C616EB7F4BDB}" presName="level" presStyleLbl="node1" presStyleIdx="3" presStyleCnt="5">
        <dgm:presLayoutVars>
          <dgm:chMax val="1"/>
          <dgm:bulletEnabled val="1"/>
        </dgm:presLayoutVars>
      </dgm:prSet>
      <dgm:spPr/>
      <dgm:t>
        <a:bodyPr/>
        <a:lstStyle/>
        <a:p>
          <a:endParaRPr lang="en-US"/>
        </a:p>
      </dgm:t>
    </dgm:pt>
    <dgm:pt modelId="{52B27706-B0BF-4B27-BBA8-1A01682B4ECA}" type="pres">
      <dgm:prSet presAssocID="{574F30D8-7AC3-4FA7-A2B7-C616EB7F4BDB}" presName="levelTx" presStyleLbl="revTx" presStyleIdx="0" presStyleCnt="0">
        <dgm:presLayoutVars>
          <dgm:chMax val="1"/>
          <dgm:bulletEnabled val="1"/>
        </dgm:presLayoutVars>
      </dgm:prSet>
      <dgm:spPr/>
      <dgm:t>
        <a:bodyPr/>
        <a:lstStyle/>
        <a:p>
          <a:endParaRPr lang="en-US"/>
        </a:p>
      </dgm:t>
    </dgm:pt>
    <dgm:pt modelId="{1B267970-D6E5-42AB-A15D-8B3123DC353E}" type="pres">
      <dgm:prSet presAssocID="{25FA25EC-9EA2-43C0-B1C7-72B22B06487F}" presName="Name8" presStyleCnt="0"/>
      <dgm:spPr/>
    </dgm:pt>
    <dgm:pt modelId="{D733CA96-6F2E-411C-B163-053F10198D5C}" type="pres">
      <dgm:prSet presAssocID="{25FA25EC-9EA2-43C0-B1C7-72B22B06487F}" presName="level" presStyleLbl="node1" presStyleIdx="4" presStyleCnt="5">
        <dgm:presLayoutVars>
          <dgm:chMax val="1"/>
          <dgm:bulletEnabled val="1"/>
        </dgm:presLayoutVars>
      </dgm:prSet>
      <dgm:spPr/>
      <dgm:t>
        <a:bodyPr/>
        <a:lstStyle/>
        <a:p>
          <a:endParaRPr lang="en-US"/>
        </a:p>
      </dgm:t>
    </dgm:pt>
    <dgm:pt modelId="{EF3E5738-FC37-4645-AA57-304BFD2E848E}" type="pres">
      <dgm:prSet presAssocID="{25FA25EC-9EA2-43C0-B1C7-72B22B06487F}" presName="levelTx" presStyleLbl="revTx" presStyleIdx="0" presStyleCnt="0">
        <dgm:presLayoutVars>
          <dgm:chMax val="1"/>
          <dgm:bulletEnabled val="1"/>
        </dgm:presLayoutVars>
      </dgm:prSet>
      <dgm:spPr/>
      <dgm:t>
        <a:bodyPr/>
        <a:lstStyle/>
        <a:p>
          <a:endParaRPr lang="en-US"/>
        </a:p>
      </dgm:t>
    </dgm:pt>
  </dgm:ptLst>
  <dgm:cxnLst>
    <dgm:cxn modelId="{A2E6DA95-9110-455F-B209-B28E865B7F22}" type="presOf" srcId="{B87C1CD3-3993-4D18-BAE8-6A2366A37970}" destId="{B30DE966-AEFD-40D2-9A96-14A198E100EB}" srcOrd="0" destOrd="0" presId="urn:microsoft.com/office/officeart/2005/8/layout/pyramid1"/>
    <dgm:cxn modelId="{52443F2B-5830-4C73-8C5C-FA6A6844E054}" type="presOf" srcId="{574F30D8-7AC3-4FA7-A2B7-C616EB7F4BDB}" destId="{2DFD5A8C-F1B3-4B84-BC0D-B9293B0E2323}" srcOrd="0" destOrd="0" presId="urn:microsoft.com/office/officeart/2005/8/layout/pyramid1"/>
    <dgm:cxn modelId="{B3D4E826-BA06-4FDC-8C5F-DD477856D7BD}" type="presOf" srcId="{B87C1CD3-3993-4D18-BAE8-6A2366A37970}" destId="{7E6E9CD4-840D-4AC9-B1D9-EAE8298D1A1D}" srcOrd="1" destOrd="0" presId="urn:microsoft.com/office/officeart/2005/8/layout/pyramid1"/>
    <dgm:cxn modelId="{04AF6251-35CD-41F1-BF4B-1357110D28B7}" srcId="{06F10D66-615A-48FD-B2DE-3011496B6DAC}" destId="{B87C1CD3-3993-4D18-BAE8-6A2366A37970}" srcOrd="2" destOrd="0" parTransId="{ECD36DFF-6EFB-40FB-8D6B-A2CA9A5F0329}" sibTransId="{545CCFAC-1305-43B3-9162-42B135DFEBB1}"/>
    <dgm:cxn modelId="{B1099FA9-8906-4C90-BF65-41E9E3EDE4BD}" type="presOf" srcId="{574F30D8-7AC3-4FA7-A2B7-C616EB7F4BDB}" destId="{52B27706-B0BF-4B27-BBA8-1A01682B4ECA}" srcOrd="1" destOrd="0" presId="urn:microsoft.com/office/officeart/2005/8/layout/pyramid1"/>
    <dgm:cxn modelId="{A1141A90-C981-496C-984E-F21BDE4F833E}" srcId="{06F10D66-615A-48FD-B2DE-3011496B6DAC}" destId="{9F7D9A02-A976-429B-80B0-8C7C3407500D}" srcOrd="0" destOrd="0" parTransId="{EABB947A-18B4-421F-8B41-283C24DFF352}" sibTransId="{E1B756C2-187A-4D48-B288-57409F7C93A5}"/>
    <dgm:cxn modelId="{48344F58-8AAE-4582-8720-2D31E629A94C}" type="presOf" srcId="{25FA25EC-9EA2-43C0-B1C7-72B22B06487F}" destId="{D733CA96-6F2E-411C-B163-053F10198D5C}" srcOrd="0" destOrd="0" presId="urn:microsoft.com/office/officeart/2005/8/layout/pyramid1"/>
    <dgm:cxn modelId="{5AD428A5-BE48-47D6-99CF-CB24A52D928F}" type="presOf" srcId="{06B333D0-8BD1-4721-95FF-B6250B7FB832}" destId="{04641CB5-40C3-4303-AE53-EA60DF9E6848}" srcOrd="0" destOrd="0" presId="urn:microsoft.com/office/officeart/2005/8/layout/pyramid1"/>
    <dgm:cxn modelId="{C39D2502-9CFF-4521-A445-C722389FB7B5}" type="presOf" srcId="{06F10D66-615A-48FD-B2DE-3011496B6DAC}" destId="{6B192DFF-AC60-41B4-A20D-56E64CE3FBAC}" srcOrd="0" destOrd="0" presId="urn:microsoft.com/office/officeart/2005/8/layout/pyramid1"/>
    <dgm:cxn modelId="{7BE9A01A-57F0-456C-A4B9-9923704CABB3}" type="presOf" srcId="{9F7D9A02-A976-429B-80B0-8C7C3407500D}" destId="{5B75BBD3-58C6-4687-BF5B-9C57F9CC26D8}" srcOrd="0" destOrd="0" presId="urn:microsoft.com/office/officeart/2005/8/layout/pyramid1"/>
    <dgm:cxn modelId="{5A5075AB-6B45-4B0C-9F2F-00694C71FAD1}" type="presOf" srcId="{25FA25EC-9EA2-43C0-B1C7-72B22B06487F}" destId="{EF3E5738-FC37-4645-AA57-304BFD2E848E}" srcOrd="1" destOrd="0" presId="urn:microsoft.com/office/officeart/2005/8/layout/pyramid1"/>
    <dgm:cxn modelId="{D751887E-B54F-4CD6-920F-E4DB41346D7E}" srcId="{06F10D66-615A-48FD-B2DE-3011496B6DAC}" destId="{574F30D8-7AC3-4FA7-A2B7-C616EB7F4BDB}" srcOrd="3" destOrd="0" parTransId="{2B6493DE-1910-41D0-9065-DB341A094291}" sibTransId="{F3A6F74D-F1D8-4E97-80DE-829E6969C67E}"/>
    <dgm:cxn modelId="{44588EC8-0858-47DF-A943-6D97CFD95B15}" type="presOf" srcId="{06B333D0-8BD1-4721-95FF-B6250B7FB832}" destId="{D91F11AE-CD7B-4517-86CC-81C4B5D22500}" srcOrd="1" destOrd="0" presId="urn:microsoft.com/office/officeart/2005/8/layout/pyramid1"/>
    <dgm:cxn modelId="{00B760F1-7487-48E1-94C4-BEA39847DBD7}" type="presOf" srcId="{9F7D9A02-A976-429B-80B0-8C7C3407500D}" destId="{714A4660-405B-4B7E-AD8E-427304D70434}" srcOrd="1" destOrd="0" presId="urn:microsoft.com/office/officeart/2005/8/layout/pyramid1"/>
    <dgm:cxn modelId="{3567E96E-3116-4130-B76B-631437C71439}" srcId="{06F10D66-615A-48FD-B2DE-3011496B6DAC}" destId="{25FA25EC-9EA2-43C0-B1C7-72B22B06487F}" srcOrd="4" destOrd="0" parTransId="{02B0BEFE-E320-455E-8600-B745B3B4827D}" sibTransId="{B1198E4D-EA42-4C06-B106-02480CB23621}"/>
    <dgm:cxn modelId="{0049D2D6-30E4-4487-8D5A-3382B05DBFBA}" srcId="{06F10D66-615A-48FD-B2DE-3011496B6DAC}" destId="{06B333D0-8BD1-4721-95FF-B6250B7FB832}" srcOrd="1" destOrd="0" parTransId="{8F34BF81-18D4-4EC9-9940-A2D7171B3B8F}" sibTransId="{EB4D6064-7A2A-4998-B03B-5A555BF8CB30}"/>
    <dgm:cxn modelId="{A80AA37D-A2DE-4FC0-970D-0ED35A6C6D40}" type="presParOf" srcId="{6B192DFF-AC60-41B4-A20D-56E64CE3FBAC}" destId="{393C8737-B834-47AD-B3C2-77E13D3B1881}" srcOrd="0" destOrd="0" presId="urn:microsoft.com/office/officeart/2005/8/layout/pyramid1"/>
    <dgm:cxn modelId="{43D1D093-25D9-4FC1-ADDB-79470CD623D7}" type="presParOf" srcId="{393C8737-B834-47AD-B3C2-77E13D3B1881}" destId="{5B75BBD3-58C6-4687-BF5B-9C57F9CC26D8}" srcOrd="0" destOrd="0" presId="urn:microsoft.com/office/officeart/2005/8/layout/pyramid1"/>
    <dgm:cxn modelId="{C3D18B30-D7FA-40AD-8086-090E29F0DF65}" type="presParOf" srcId="{393C8737-B834-47AD-B3C2-77E13D3B1881}" destId="{714A4660-405B-4B7E-AD8E-427304D70434}" srcOrd="1" destOrd="0" presId="urn:microsoft.com/office/officeart/2005/8/layout/pyramid1"/>
    <dgm:cxn modelId="{CBC610A4-05E2-4AFA-A143-A7F7C5EB0377}" type="presParOf" srcId="{6B192DFF-AC60-41B4-A20D-56E64CE3FBAC}" destId="{7082C7F6-1D35-447E-873D-E7B989D04333}" srcOrd="1" destOrd="0" presId="urn:microsoft.com/office/officeart/2005/8/layout/pyramid1"/>
    <dgm:cxn modelId="{2626A7A3-8119-463A-9412-8C973F6DA274}" type="presParOf" srcId="{7082C7F6-1D35-447E-873D-E7B989D04333}" destId="{04641CB5-40C3-4303-AE53-EA60DF9E6848}" srcOrd="0" destOrd="0" presId="urn:microsoft.com/office/officeart/2005/8/layout/pyramid1"/>
    <dgm:cxn modelId="{175BE73F-76C6-4710-966D-A1F9DF095796}" type="presParOf" srcId="{7082C7F6-1D35-447E-873D-E7B989D04333}" destId="{D91F11AE-CD7B-4517-86CC-81C4B5D22500}" srcOrd="1" destOrd="0" presId="urn:microsoft.com/office/officeart/2005/8/layout/pyramid1"/>
    <dgm:cxn modelId="{6BB26F55-2644-4546-A715-7AD15D87FFDA}" type="presParOf" srcId="{6B192DFF-AC60-41B4-A20D-56E64CE3FBAC}" destId="{84F255F6-8D74-479C-9574-09BD0A9CCE0C}" srcOrd="2" destOrd="0" presId="urn:microsoft.com/office/officeart/2005/8/layout/pyramid1"/>
    <dgm:cxn modelId="{92D0B224-E092-40FB-8CFA-C39256168D21}" type="presParOf" srcId="{84F255F6-8D74-479C-9574-09BD0A9CCE0C}" destId="{B30DE966-AEFD-40D2-9A96-14A198E100EB}" srcOrd="0" destOrd="0" presId="urn:microsoft.com/office/officeart/2005/8/layout/pyramid1"/>
    <dgm:cxn modelId="{A17CAAC0-05E1-4196-9DA6-A435F49333D3}" type="presParOf" srcId="{84F255F6-8D74-479C-9574-09BD0A9CCE0C}" destId="{7E6E9CD4-840D-4AC9-B1D9-EAE8298D1A1D}" srcOrd="1" destOrd="0" presId="urn:microsoft.com/office/officeart/2005/8/layout/pyramid1"/>
    <dgm:cxn modelId="{FD41DD64-46FC-4BF1-8418-A29CFCD277D5}" type="presParOf" srcId="{6B192DFF-AC60-41B4-A20D-56E64CE3FBAC}" destId="{FD036B8D-9A02-4DEA-A8AA-B628C676E943}" srcOrd="3" destOrd="0" presId="urn:microsoft.com/office/officeart/2005/8/layout/pyramid1"/>
    <dgm:cxn modelId="{B9CD99D0-7BF2-484A-A1AF-21F52864ADFF}" type="presParOf" srcId="{FD036B8D-9A02-4DEA-A8AA-B628C676E943}" destId="{2DFD5A8C-F1B3-4B84-BC0D-B9293B0E2323}" srcOrd="0" destOrd="0" presId="urn:microsoft.com/office/officeart/2005/8/layout/pyramid1"/>
    <dgm:cxn modelId="{22F09ABD-6B46-4871-9A56-F3A16A3C16B5}" type="presParOf" srcId="{FD036B8D-9A02-4DEA-A8AA-B628C676E943}" destId="{52B27706-B0BF-4B27-BBA8-1A01682B4ECA}" srcOrd="1" destOrd="0" presId="urn:microsoft.com/office/officeart/2005/8/layout/pyramid1"/>
    <dgm:cxn modelId="{BE7649A3-D4AD-4F7C-ABC9-116B6BCDF1FA}" type="presParOf" srcId="{6B192DFF-AC60-41B4-A20D-56E64CE3FBAC}" destId="{1B267970-D6E5-42AB-A15D-8B3123DC353E}" srcOrd="4" destOrd="0" presId="urn:microsoft.com/office/officeart/2005/8/layout/pyramid1"/>
    <dgm:cxn modelId="{F82F28D8-3FED-4F1F-B6D7-AFD6F4F7EDD9}" type="presParOf" srcId="{1B267970-D6E5-42AB-A15D-8B3123DC353E}" destId="{D733CA96-6F2E-411C-B163-053F10198D5C}" srcOrd="0" destOrd="0" presId="urn:microsoft.com/office/officeart/2005/8/layout/pyramid1"/>
    <dgm:cxn modelId="{6D48320A-57AC-4BAA-B635-BC4D0DB5D1FE}" type="presParOf" srcId="{1B267970-D6E5-42AB-A15D-8B3123DC353E}" destId="{EF3E5738-FC37-4645-AA57-304BFD2E848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D5CF1-B214-415A-BD82-01E210EEF9A7}"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BE9A9186-154E-4DF7-A4A9-D14A431F44A6}">
      <dgm:prSet phldrT="[Text]"/>
      <dgm:spPr/>
      <dgm:t>
        <a:bodyPr/>
        <a:lstStyle/>
        <a:p>
          <a:pPr rtl="1"/>
          <a:r>
            <a:rPr lang="fa-IR" dirty="0" smtClean="0">
              <a:cs typeface="B Koodak" panose="00000700000000000000" pitchFamily="2" charset="-78"/>
            </a:rPr>
            <a:t>نظریه </a:t>
          </a:r>
          <a:r>
            <a:rPr lang="en-US" dirty="0" smtClean="0">
              <a:cs typeface="B Koodak" panose="00000700000000000000" pitchFamily="2" charset="-78"/>
            </a:rPr>
            <a:t>y</a:t>
          </a:r>
          <a:r>
            <a:rPr lang="fa-IR" dirty="0" smtClean="0">
              <a:cs typeface="B Koodak" panose="00000700000000000000" pitchFamily="2" charset="-78"/>
            </a:rPr>
            <a:t> یا دیدگاه مثبت نسبت به انسان</a:t>
          </a:r>
          <a:endParaRPr lang="en-US" dirty="0">
            <a:cs typeface="B Koodak" panose="00000700000000000000" pitchFamily="2" charset="-78"/>
          </a:endParaRPr>
        </a:p>
      </dgm:t>
    </dgm:pt>
    <dgm:pt modelId="{092CDD95-5B43-43E4-87F1-05F80188B287}" type="parTrans" cxnId="{6C54D954-C1FC-4AD0-A151-EC283D446EC4}">
      <dgm:prSet/>
      <dgm:spPr/>
      <dgm:t>
        <a:bodyPr/>
        <a:lstStyle/>
        <a:p>
          <a:endParaRPr lang="en-US"/>
        </a:p>
      </dgm:t>
    </dgm:pt>
    <dgm:pt modelId="{6853F1DF-D0F8-4E97-AA17-3F8E045AD7D7}" type="sibTrans" cxnId="{6C54D954-C1FC-4AD0-A151-EC283D446EC4}">
      <dgm:prSet/>
      <dgm:spPr/>
      <dgm:t>
        <a:bodyPr/>
        <a:lstStyle/>
        <a:p>
          <a:endParaRPr lang="en-US"/>
        </a:p>
      </dgm:t>
    </dgm:pt>
    <dgm:pt modelId="{8C9B4BFF-A7D8-4D9D-B87C-2F4FDC385751}">
      <dgm:prSet phldrT="[Text]" custT="1"/>
      <dgm:spPr/>
      <dgm:t>
        <a:bodyPr/>
        <a:lstStyle/>
        <a:p>
          <a:pPr algn="ctr" rtl="1"/>
          <a:r>
            <a:rPr lang="fa-IR" sz="2400" dirty="0" smtClean="0">
              <a:solidFill>
                <a:srgbClr val="C00000"/>
              </a:solidFill>
              <a:latin typeface="Adobe Arabic" panose="02040503050201020203" pitchFamily="18" charset="-78"/>
              <a:cs typeface="Adobe Arabic" panose="02040503050201020203" pitchFamily="18" charset="-78"/>
            </a:rPr>
            <a:t>«کار برای انسان نظیر بازی و سرگرمی است.»</a:t>
          </a:r>
        </a:p>
        <a:p>
          <a:pPr algn="ctr" rtl="1"/>
          <a:r>
            <a:rPr lang="fa-IR" sz="2400" dirty="0" smtClean="0">
              <a:latin typeface="Adobe Arabic" panose="02040503050201020203" pitchFamily="18" charset="-78"/>
              <a:cs typeface="Adobe Arabic" panose="02040503050201020203" pitchFamily="18" charset="-78"/>
            </a:rPr>
            <a:t>«انسان تحت شرایط مناسب در جستجوی مسئولیت بوده و ذاتا متعهد و خودکنترل است.»</a:t>
          </a:r>
        </a:p>
        <a:p>
          <a:pPr algn="ctr" rtl="1"/>
          <a:r>
            <a:rPr lang="fa-IR" sz="2400" dirty="0" smtClean="0">
              <a:solidFill>
                <a:srgbClr val="C00000"/>
              </a:solidFill>
              <a:latin typeface="Adobe Arabic" panose="02040503050201020203" pitchFamily="18" charset="-78"/>
              <a:cs typeface="Adobe Arabic" panose="02040503050201020203" pitchFamily="18" charset="-78"/>
            </a:rPr>
            <a:t>«خلاقیت در میان افراد وجود دارد و لزوماً مختص وظایف مدیریتی نیست.»</a:t>
          </a:r>
        </a:p>
        <a:p>
          <a:pPr algn="ctr" rtl="1"/>
          <a:r>
            <a:rPr lang="fa-IR" sz="2400" dirty="0" smtClean="0">
              <a:latin typeface="Adobe Arabic" panose="02040503050201020203" pitchFamily="18" charset="-78"/>
              <a:cs typeface="Adobe Arabic" panose="02040503050201020203" pitchFamily="18" charset="-78"/>
            </a:rPr>
            <a:t>«انسان ها برای ارضای تمامی سطوح نیازهای خود خصوصا نیازهای اجتماعی، احترام و خودیابی برانگیخته میشوند.»</a:t>
          </a:r>
          <a:endParaRPr lang="en-US" sz="2400" dirty="0">
            <a:latin typeface="Adobe Arabic" panose="02040503050201020203" pitchFamily="18" charset="-78"/>
            <a:cs typeface="Adobe Arabic" panose="02040503050201020203" pitchFamily="18" charset="-78"/>
          </a:endParaRPr>
        </a:p>
      </dgm:t>
    </dgm:pt>
    <dgm:pt modelId="{443455BF-CC66-492E-9DE2-5F5131375323}" type="parTrans" cxnId="{4A22C411-2A3F-465D-9A77-A04A6D631FF5}">
      <dgm:prSet/>
      <dgm:spPr/>
      <dgm:t>
        <a:bodyPr/>
        <a:lstStyle/>
        <a:p>
          <a:endParaRPr lang="en-US"/>
        </a:p>
      </dgm:t>
    </dgm:pt>
    <dgm:pt modelId="{11388CE9-0CE1-4B6D-BEF8-0B3BBABB9FA5}" type="sibTrans" cxnId="{4A22C411-2A3F-465D-9A77-A04A6D631FF5}">
      <dgm:prSet/>
      <dgm:spPr/>
      <dgm:t>
        <a:bodyPr/>
        <a:lstStyle/>
        <a:p>
          <a:endParaRPr lang="en-US"/>
        </a:p>
      </dgm:t>
    </dgm:pt>
    <dgm:pt modelId="{F5496496-0F7E-49A2-92FA-53367D390541}">
      <dgm:prSet phldrT="[Text]"/>
      <dgm:spPr/>
      <dgm:t>
        <a:bodyPr/>
        <a:lstStyle/>
        <a:p>
          <a:pPr rtl="1"/>
          <a:r>
            <a:rPr lang="fa-IR" dirty="0" smtClean="0">
              <a:cs typeface="B Koodak" panose="00000700000000000000" pitchFamily="2" charset="-78"/>
            </a:rPr>
            <a:t>نظریه </a:t>
          </a:r>
          <a:r>
            <a:rPr lang="en-US" dirty="0" smtClean="0">
              <a:cs typeface="B Koodak" panose="00000700000000000000" pitchFamily="2" charset="-78"/>
            </a:rPr>
            <a:t>x</a:t>
          </a:r>
          <a:r>
            <a:rPr lang="fa-IR" dirty="0" smtClean="0">
              <a:cs typeface="B Koodak" panose="00000700000000000000" pitchFamily="2" charset="-78"/>
            </a:rPr>
            <a:t> یا دیدگاه منفی نسبت به انسان</a:t>
          </a:r>
          <a:endParaRPr lang="en-US" dirty="0">
            <a:cs typeface="B Koodak" panose="00000700000000000000" pitchFamily="2" charset="-78"/>
          </a:endParaRPr>
        </a:p>
      </dgm:t>
    </dgm:pt>
    <dgm:pt modelId="{315E2C59-61E7-47F4-B645-09298614F373}" type="parTrans" cxnId="{3A5E5D22-F0BD-4D2E-BAAC-3564586CD5EB}">
      <dgm:prSet/>
      <dgm:spPr/>
      <dgm:t>
        <a:bodyPr/>
        <a:lstStyle/>
        <a:p>
          <a:endParaRPr lang="en-US"/>
        </a:p>
      </dgm:t>
    </dgm:pt>
    <dgm:pt modelId="{5691D5E1-CD21-4A48-AF6F-A837AE01313C}" type="sibTrans" cxnId="{3A5E5D22-F0BD-4D2E-BAAC-3564586CD5EB}">
      <dgm:prSet/>
      <dgm:spPr/>
      <dgm:t>
        <a:bodyPr/>
        <a:lstStyle/>
        <a:p>
          <a:endParaRPr lang="en-US"/>
        </a:p>
      </dgm:t>
    </dgm:pt>
    <dgm:pt modelId="{CB713520-8165-4520-B2C3-35DEC6FE269F}">
      <dgm:prSet phldrT="[Text]" custT="1"/>
      <dgm:spPr/>
      <dgm:t>
        <a:bodyPr/>
        <a:lstStyle/>
        <a:p>
          <a:pPr algn="ctr" rtl="1"/>
          <a:r>
            <a:rPr lang="fa-IR" sz="2400" dirty="0" smtClean="0">
              <a:solidFill>
                <a:srgbClr val="C00000"/>
              </a:solidFill>
              <a:latin typeface="Adobe Arabic" panose="02040503050201020203" pitchFamily="18" charset="-78"/>
              <a:cs typeface="Adobe Arabic" panose="02040503050201020203" pitchFamily="18" charset="-78"/>
            </a:rPr>
            <a:t>«انسان ها از کار بیزارند و کار ذاتاً برای آن ها نامظلوب است.»</a:t>
          </a:r>
        </a:p>
        <a:p>
          <a:pPr algn="ctr" rtl="1"/>
          <a:r>
            <a:rPr lang="fa-IR" sz="2400" dirty="0" smtClean="0">
              <a:latin typeface="Adobe Arabic" panose="02040503050201020203" pitchFamily="18" charset="-78"/>
              <a:cs typeface="Adobe Arabic" panose="02040503050201020203" pitchFamily="18" charset="-78"/>
            </a:rPr>
            <a:t>«انسان ها غیر متعهد و از پذیرش مسئولیت فراریند و ترجیح می‌دهند که هدایت شوند.»</a:t>
          </a:r>
        </a:p>
        <a:p>
          <a:pPr algn="ctr" rtl="1"/>
          <a:r>
            <a:rPr lang="fa-IR" sz="2400" dirty="0" smtClean="0">
              <a:solidFill>
                <a:srgbClr val="C00000"/>
              </a:solidFill>
              <a:latin typeface="Adobe Arabic" panose="02040503050201020203" pitchFamily="18" charset="-78"/>
              <a:cs typeface="Adobe Arabic" panose="02040503050201020203" pitchFamily="18" charset="-78"/>
            </a:rPr>
            <a:t>«انسان فاقد خلاقیت بالا برای حل مسایل سازمانی است.»</a:t>
          </a:r>
        </a:p>
        <a:p>
          <a:pPr algn="ctr" rtl="1"/>
          <a:r>
            <a:rPr lang="fa-IR" sz="2400" dirty="0" smtClean="0">
              <a:latin typeface="Adobe Arabic" panose="02040503050201020203" pitchFamily="18" charset="-78"/>
              <a:cs typeface="Adobe Arabic" panose="02040503050201020203" pitchFamily="18" charset="-78"/>
            </a:rPr>
            <a:t>«انسان ها تنها برای ارضای نیازهای فیزیولوژیکی و ایمنی برانگیخته می‌شوند و کمتر جاه طلبانه عمل می‌کنند.»</a:t>
          </a:r>
        </a:p>
        <a:p>
          <a:pPr algn="ctr" rtl="1"/>
          <a:r>
            <a:rPr lang="fa-IR" sz="2400" dirty="0" smtClean="0">
              <a:solidFill>
                <a:srgbClr val="C00000"/>
              </a:solidFill>
              <a:latin typeface="Adobe Arabic" panose="02040503050201020203" pitchFamily="18" charset="-78"/>
              <a:cs typeface="Adobe Arabic" panose="02040503050201020203" pitchFamily="18" charset="-78"/>
            </a:rPr>
            <a:t>«انسان ها را باید از نزدیک کنترل کرد و با زور و تهدید وادار به کار نمود.»</a:t>
          </a:r>
        </a:p>
      </dgm:t>
    </dgm:pt>
    <dgm:pt modelId="{872C2255-2509-4AFB-ABB5-89C37E981001}" type="parTrans" cxnId="{08876DAC-D653-43D4-94CA-A6638400C0FD}">
      <dgm:prSet/>
      <dgm:spPr/>
      <dgm:t>
        <a:bodyPr/>
        <a:lstStyle/>
        <a:p>
          <a:endParaRPr lang="en-US"/>
        </a:p>
      </dgm:t>
    </dgm:pt>
    <dgm:pt modelId="{279A7700-5FF2-499E-BF46-67CC656CB580}" type="sibTrans" cxnId="{08876DAC-D653-43D4-94CA-A6638400C0FD}">
      <dgm:prSet/>
      <dgm:spPr/>
      <dgm:t>
        <a:bodyPr/>
        <a:lstStyle/>
        <a:p>
          <a:endParaRPr lang="en-US"/>
        </a:p>
      </dgm:t>
    </dgm:pt>
    <dgm:pt modelId="{23E64939-AB86-4AFD-A1CD-9E0CEE7862E7}">
      <dgm:prSet phldrT="[Text]"/>
      <dgm:spPr/>
      <dgm:t>
        <a:bodyPr/>
        <a:lstStyle/>
        <a:p>
          <a:r>
            <a:rPr lang="fa-IR" b="1" dirty="0" smtClean="0">
              <a:latin typeface="Adobe Arabic" panose="02040503050201020203" pitchFamily="18" charset="-78"/>
              <a:cs typeface="Adobe Arabic" panose="02040503050201020203" pitchFamily="18" charset="-78"/>
            </a:rPr>
            <a:t>اگر مدیر به افراد بدبین باشد، آن ها را از نزدیک کنترل می‌کند و سبک رهبری او آمرانه یا دستوری، اقتدارگرایانه، وظیفه گرا و یا تولیدگرا است.</a:t>
          </a:r>
          <a:endParaRPr lang="en-US" b="1" dirty="0">
            <a:latin typeface="Adobe Arabic" panose="02040503050201020203" pitchFamily="18" charset="-78"/>
            <a:cs typeface="Adobe Arabic" panose="02040503050201020203" pitchFamily="18" charset="-78"/>
          </a:endParaRPr>
        </a:p>
      </dgm:t>
    </dgm:pt>
    <dgm:pt modelId="{4218346B-1B93-41AB-B0B4-83BC32BC768E}" type="parTrans" cxnId="{775CB1B6-2F99-4840-8920-5ADCCED8A57C}">
      <dgm:prSet/>
      <dgm:spPr/>
      <dgm:t>
        <a:bodyPr/>
        <a:lstStyle/>
        <a:p>
          <a:endParaRPr lang="en-US"/>
        </a:p>
      </dgm:t>
    </dgm:pt>
    <dgm:pt modelId="{773B80CD-E467-4B71-8430-7988F1D303B4}" type="sibTrans" cxnId="{775CB1B6-2F99-4840-8920-5ADCCED8A57C}">
      <dgm:prSet/>
      <dgm:spPr/>
      <dgm:t>
        <a:bodyPr/>
        <a:lstStyle/>
        <a:p>
          <a:endParaRPr lang="en-US"/>
        </a:p>
      </dgm:t>
    </dgm:pt>
    <dgm:pt modelId="{306D1CBB-814F-4F63-AA10-9E0A52DE749B}">
      <dgm:prSet phldrT="[Text]"/>
      <dgm:spPr/>
      <dgm:t>
        <a:bodyPr/>
        <a:lstStyle/>
        <a:p>
          <a:r>
            <a:rPr lang="fa-IR" b="1" dirty="0" smtClean="0">
              <a:latin typeface="Adobe Arabic" panose="02040503050201020203" pitchFamily="18" charset="-78"/>
              <a:cs typeface="Adobe Arabic" panose="02040503050201020203" pitchFamily="18" charset="-78"/>
            </a:rPr>
            <a:t>اگر مدیر به افراد خوش بین باشد یک نظارت کلی بر آن ها دارد و سبک رهبری او حمایتی، مردم گرا، دموکراتیک، مشارکتی و رابطه گرا است.</a:t>
          </a:r>
          <a:endParaRPr lang="en-US" b="1" dirty="0">
            <a:latin typeface="Adobe Arabic" panose="02040503050201020203" pitchFamily="18" charset="-78"/>
            <a:cs typeface="Adobe Arabic" panose="02040503050201020203" pitchFamily="18" charset="-78"/>
          </a:endParaRPr>
        </a:p>
      </dgm:t>
    </dgm:pt>
    <dgm:pt modelId="{A437F1A7-6223-49AF-8119-A37EBB5AACD6}" type="parTrans" cxnId="{4FF701B5-01E4-460D-A1E0-7A316DC5C591}">
      <dgm:prSet/>
      <dgm:spPr/>
      <dgm:t>
        <a:bodyPr/>
        <a:lstStyle/>
        <a:p>
          <a:endParaRPr lang="en-US"/>
        </a:p>
      </dgm:t>
    </dgm:pt>
    <dgm:pt modelId="{E0A5D5B5-819E-464C-A876-90E614D7F8C2}" type="sibTrans" cxnId="{4FF701B5-01E4-460D-A1E0-7A316DC5C591}">
      <dgm:prSet/>
      <dgm:spPr/>
      <dgm:t>
        <a:bodyPr/>
        <a:lstStyle/>
        <a:p>
          <a:endParaRPr lang="en-US"/>
        </a:p>
      </dgm:t>
    </dgm:pt>
    <dgm:pt modelId="{2DDA7C5D-4ABB-4880-B9B5-0E71A513C9A4}" type="pres">
      <dgm:prSet presAssocID="{A2CD5CF1-B214-415A-BD82-01E210EEF9A7}" presName="diagram" presStyleCnt="0">
        <dgm:presLayoutVars>
          <dgm:chPref val="1"/>
          <dgm:dir/>
          <dgm:animOne val="branch"/>
          <dgm:animLvl val="lvl"/>
          <dgm:resizeHandles/>
        </dgm:presLayoutVars>
      </dgm:prSet>
      <dgm:spPr/>
      <dgm:t>
        <a:bodyPr/>
        <a:lstStyle/>
        <a:p>
          <a:endParaRPr lang="en-US"/>
        </a:p>
      </dgm:t>
    </dgm:pt>
    <dgm:pt modelId="{4D2F6329-2C6A-4AF9-A873-E01892F9AAED}" type="pres">
      <dgm:prSet presAssocID="{BE9A9186-154E-4DF7-A4A9-D14A431F44A6}" presName="root" presStyleCnt="0"/>
      <dgm:spPr/>
    </dgm:pt>
    <dgm:pt modelId="{7D8F1978-4B9F-489D-A51F-71E4246B2A97}" type="pres">
      <dgm:prSet presAssocID="{BE9A9186-154E-4DF7-A4A9-D14A431F44A6}" presName="rootComposite" presStyleCnt="0"/>
      <dgm:spPr/>
    </dgm:pt>
    <dgm:pt modelId="{144D1F38-FA76-499D-9BF5-149AA61B3C6C}" type="pres">
      <dgm:prSet presAssocID="{BE9A9186-154E-4DF7-A4A9-D14A431F44A6}" presName="rootText" presStyleLbl="node1" presStyleIdx="0" presStyleCnt="2" custScaleX="123438" custScaleY="105717" custLinFactNeighborX="-394" custLinFactNeighborY="-64686"/>
      <dgm:spPr/>
      <dgm:t>
        <a:bodyPr/>
        <a:lstStyle/>
        <a:p>
          <a:endParaRPr lang="en-US"/>
        </a:p>
      </dgm:t>
    </dgm:pt>
    <dgm:pt modelId="{0751B11C-A846-47B0-9750-7976884BF3EF}" type="pres">
      <dgm:prSet presAssocID="{BE9A9186-154E-4DF7-A4A9-D14A431F44A6}" presName="rootConnector" presStyleLbl="node1" presStyleIdx="0" presStyleCnt="2"/>
      <dgm:spPr/>
      <dgm:t>
        <a:bodyPr/>
        <a:lstStyle/>
        <a:p>
          <a:endParaRPr lang="en-US"/>
        </a:p>
      </dgm:t>
    </dgm:pt>
    <dgm:pt modelId="{29E843A4-FCB1-41E7-B652-56C164545891}" type="pres">
      <dgm:prSet presAssocID="{BE9A9186-154E-4DF7-A4A9-D14A431F44A6}" presName="childShape" presStyleCnt="0"/>
      <dgm:spPr/>
    </dgm:pt>
    <dgm:pt modelId="{7D732D98-42C2-4D9F-B611-1AEECAAA937E}" type="pres">
      <dgm:prSet presAssocID="{443455BF-CC66-492E-9DE2-5F5131375323}" presName="Name13" presStyleLbl="parChTrans1D2" presStyleIdx="0" presStyleCnt="4"/>
      <dgm:spPr/>
      <dgm:t>
        <a:bodyPr/>
        <a:lstStyle/>
        <a:p>
          <a:endParaRPr lang="en-US"/>
        </a:p>
      </dgm:t>
    </dgm:pt>
    <dgm:pt modelId="{BDE57BBF-E99B-4F3A-B4D6-D2BBCD91C751}" type="pres">
      <dgm:prSet presAssocID="{8C9B4BFF-A7D8-4D9D-B87C-2F4FDC385751}" presName="childText" presStyleLbl="bgAcc1" presStyleIdx="0" presStyleCnt="4" custScaleX="235403" custScaleY="351966" custLinFactNeighborX="-3944" custLinFactNeighborY="-18144">
        <dgm:presLayoutVars>
          <dgm:bulletEnabled val="1"/>
        </dgm:presLayoutVars>
      </dgm:prSet>
      <dgm:spPr/>
      <dgm:t>
        <a:bodyPr/>
        <a:lstStyle/>
        <a:p>
          <a:endParaRPr lang="en-US"/>
        </a:p>
      </dgm:t>
    </dgm:pt>
    <dgm:pt modelId="{2CDA3A49-AA73-4C8B-856C-090ED3247B27}" type="pres">
      <dgm:prSet presAssocID="{A437F1A7-6223-49AF-8119-A37EBB5AACD6}" presName="Name13" presStyleLbl="parChTrans1D2" presStyleIdx="1" presStyleCnt="4"/>
      <dgm:spPr/>
      <dgm:t>
        <a:bodyPr/>
        <a:lstStyle/>
        <a:p>
          <a:endParaRPr lang="en-US"/>
        </a:p>
      </dgm:t>
    </dgm:pt>
    <dgm:pt modelId="{FD241E95-B8FE-4C9E-8B25-E44427584632}" type="pres">
      <dgm:prSet presAssocID="{306D1CBB-814F-4F63-AA10-9E0A52DE749B}" presName="childText" presStyleLbl="bgAcc1" presStyleIdx="1" presStyleCnt="4" custScaleX="235403" custScaleY="82367" custLinFactNeighborX="-986" custLinFactNeighborY="-21856">
        <dgm:presLayoutVars>
          <dgm:bulletEnabled val="1"/>
        </dgm:presLayoutVars>
      </dgm:prSet>
      <dgm:spPr/>
      <dgm:t>
        <a:bodyPr/>
        <a:lstStyle/>
        <a:p>
          <a:endParaRPr lang="en-US"/>
        </a:p>
      </dgm:t>
    </dgm:pt>
    <dgm:pt modelId="{67621BCB-E600-4208-9E5D-727559460EE3}" type="pres">
      <dgm:prSet presAssocID="{F5496496-0F7E-49A2-92FA-53367D390541}" presName="root" presStyleCnt="0"/>
      <dgm:spPr/>
    </dgm:pt>
    <dgm:pt modelId="{356AF0E3-EF2B-4799-8100-2BBE3228548D}" type="pres">
      <dgm:prSet presAssocID="{F5496496-0F7E-49A2-92FA-53367D390541}" presName="rootComposite" presStyleCnt="0"/>
      <dgm:spPr/>
    </dgm:pt>
    <dgm:pt modelId="{737A04C4-780E-4566-B893-786A9E4C9774}" type="pres">
      <dgm:prSet presAssocID="{F5496496-0F7E-49A2-92FA-53367D390541}" presName="rootText" presStyleLbl="node1" presStyleIdx="1" presStyleCnt="2" custScaleX="123438" custScaleY="105717" custLinFactNeighborX="-394" custLinFactNeighborY="-64686"/>
      <dgm:spPr/>
      <dgm:t>
        <a:bodyPr/>
        <a:lstStyle/>
        <a:p>
          <a:endParaRPr lang="en-US"/>
        </a:p>
      </dgm:t>
    </dgm:pt>
    <dgm:pt modelId="{577C5A94-D8DF-40B4-9FC9-808AE45D024F}" type="pres">
      <dgm:prSet presAssocID="{F5496496-0F7E-49A2-92FA-53367D390541}" presName="rootConnector" presStyleLbl="node1" presStyleIdx="1" presStyleCnt="2"/>
      <dgm:spPr/>
      <dgm:t>
        <a:bodyPr/>
        <a:lstStyle/>
        <a:p>
          <a:endParaRPr lang="en-US"/>
        </a:p>
      </dgm:t>
    </dgm:pt>
    <dgm:pt modelId="{11C4458B-F255-47D4-B71E-0A090C2CA8DA}" type="pres">
      <dgm:prSet presAssocID="{F5496496-0F7E-49A2-92FA-53367D390541}" presName="childShape" presStyleCnt="0"/>
      <dgm:spPr/>
    </dgm:pt>
    <dgm:pt modelId="{ECF6EFEC-1CDD-4EC7-A2EB-FA51442A1901}" type="pres">
      <dgm:prSet presAssocID="{872C2255-2509-4AFB-ABB5-89C37E981001}" presName="Name13" presStyleLbl="parChTrans1D2" presStyleIdx="2" presStyleCnt="4"/>
      <dgm:spPr/>
      <dgm:t>
        <a:bodyPr/>
        <a:lstStyle/>
        <a:p>
          <a:endParaRPr lang="en-US"/>
        </a:p>
      </dgm:t>
    </dgm:pt>
    <dgm:pt modelId="{8A7506D0-4426-412F-927A-5FCCA49D8D30}" type="pres">
      <dgm:prSet presAssocID="{CB713520-8165-4520-B2C3-35DEC6FE269F}" presName="childText" presStyleLbl="bgAcc1" presStyleIdx="2" presStyleCnt="4" custScaleX="236483" custScaleY="358100" custLinFactNeighborX="-3944" custLinFactNeighborY="-18144">
        <dgm:presLayoutVars>
          <dgm:bulletEnabled val="1"/>
        </dgm:presLayoutVars>
      </dgm:prSet>
      <dgm:spPr/>
      <dgm:t>
        <a:bodyPr/>
        <a:lstStyle/>
        <a:p>
          <a:endParaRPr lang="en-US"/>
        </a:p>
      </dgm:t>
    </dgm:pt>
    <dgm:pt modelId="{17403660-3BF4-4989-8870-3397E709560A}" type="pres">
      <dgm:prSet presAssocID="{4218346B-1B93-41AB-B0B4-83BC32BC768E}" presName="Name13" presStyleLbl="parChTrans1D2" presStyleIdx="3" presStyleCnt="4"/>
      <dgm:spPr/>
      <dgm:t>
        <a:bodyPr/>
        <a:lstStyle/>
        <a:p>
          <a:endParaRPr lang="en-US"/>
        </a:p>
      </dgm:t>
    </dgm:pt>
    <dgm:pt modelId="{EDB41A51-56C0-42FF-8944-3085D2ECA95F}" type="pres">
      <dgm:prSet presAssocID="{23E64939-AB86-4AFD-A1CD-9E0CEE7862E7}" presName="childText" presStyleLbl="bgAcc1" presStyleIdx="3" presStyleCnt="4" custScaleX="235403" custScaleY="84457" custLinFactNeighborX="-3451" custLinFactNeighborY="-29745">
        <dgm:presLayoutVars>
          <dgm:bulletEnabled val="1"/>
        </dgm:presLayoutVars>
      </dgm:prSet>
      <dgm:spPr/>
      <dgm:t>
        <a:bodyPr/>
        <a:lstStyle/>
        <a:p>
          <a:endParaRPr lang="en-US"/>
        </a:p>
      </dgm:t>
    </dgm:pt>
  </dgm:ptLst>
  <dgm:cxnLst>
    <dgm:cxn modelId="{08876DAC-D653-43D4-94CA-A6638400C0FD}" srcId="{F5496496-0F7E-49A2-92FA-53367D390541}" destId="{CB713520-8165-4520-B2C3-35DEC6FE269F}" srcOrd="0" destOrd="0" parTransId="{872C2255-2509-4AFB-ABB5-89C37E981001}" sibTransId="{279A7700-5FF2-499E-BF46-67CC656CB580}"/>
    <dgm:cxn modelId="{972DE9A3-E2F3-4B72-B358-AA52F74A4DB7}" type="presOf" srcId="{A437F1A7-6223-49AF-8119-A37EBB5AACD6}" destId="{2CDA3A49-AA73-4C8B-856C-090ED3247B27}" srcOrd="0" destOrd="0" presId="urn:microsoft.com/office/officeart/2005/8/layout/hierarchy3"/>
    <dgm:cxn modelId="{B424A62B-0529-4292-8EE0-664C723C96CE}" type="presOf" srcId="{23E64939-AB86-4AFD-A1CD-9E0CEE7862E7}" destId="{EDB41A51-56C0-42FF-8944-3085D2ECA95F}" srcOrd="0" destOrd="0" presId="urn:microsoft.com/office/officeart/2005/8/layout/hierarchy3"/>
    <dgm:cxn modelId="{0AD6733E-785F-4BBB-8B23-232A2C025A32}" type="presOf" srcId="{443455BF-CC66-492E-9DE2-5F5131375323}" destId="{7D732D98-42C2-4D9F-B611-1AEECAAA937E}" srcOrd="0" destOrd="0" presId="urn:microsoft.com/office/officeart/2005/8/layout/hierarchy3"/>
    <dgm:cxn modelId="{7FFDDD99-D390-4D88-A74C-82233293692A}" type="presOf" srcId="{4218346B-1B93-41AB-B0B4-83BC32BC768E}" destId="{17403660-3BF4-4989-8870-3397E709560A}" srcOrd="0" destOrd="0" presId="urn:microsoft.com/office/officeart/2005/8/layout/hierarchy3"/>
    <dgm:cxn modelId="{C5B3C717-33D3-4F3B-9828-5D21C13E64E6}" type="presOf" srcId="{BE9A9186-154E-4DF7-A4A9-D14A431F44A6}" destId="{0751B11C-A846-47B0-9750-7976884BF3EF}" srcOrd="1" destOrd="0" presId="urn:microsoft.com/office/officeart/2005/8/layout/hierarchy3"/>
    <dgm:cxn modelId="{188B3692-8317-42C7-A2BE-E4596423493A}" type="presOf" srcId="{306D1CBB-814F-4F63-AA10-9E0A52DE749B}" destId="{FD241E95-B8FE-4C9E-8B25-E44427584632}" srcOrd="0" destOrd="0" presId="urn:microsoft.com/office/officeart/2005/8/layout/hierarchy3"/>
    <dgm:cxn modelId="{775CB1B6-2F99-4840-8920-5ADCCED8A57C}" srcId="{F5496496-0F7E-49A2-92FA-53367D390541}" destId="{23E64939-AB86-4AFD-A1CD-9E0CEE7862E7}" srcOrd="1" destOrd="0" parTransId="{4218346B-1B93-41AB-B0B4-83BC32BC768E}" sibTransId="{773B80CD-E467-4B71-8430-7988F1D303B4}"/>
    <dgm:cxn modelId="{3A5E5D22-F0BD-4D2E-BAAC-3564586CD5EB}" srcId="{A2CD5CF1-B214-415A-BD82-01E210EEF9A7}" destId="{F5496496-0F7E-49A2-92FA-53367D390541}" srcOrd="1" destOrd="0" parTransId="{315E2C59-61E7-47F4-B645-09298614F373}" sibTransId="{5691D5E1-CD21-4A48-AF6F-A837AE01313C}"/>
    <dgm:cxn modelId="{4FF701B5-01E4-460D-A1E0-7A316DC5C591}" srcId="{BE9A9186-154E-4DF7-A4A9-D14A431F44A6}" destId="{306D1CBB-814F-4F63-AA10-9E0A52DE749B}" srcOrd="1" destOrd="0" parTransId="{A437F1A7-6223-49AF-8119-A37EBB5AACD6}" sibTransId="{E0A5D5B5-819E-464C-A876-90E614D7F8C2}"/>
    <dgm:cxn modelId="{A97CB39F-74BF-42C6-8724-E5D795FCDDAF}" type="presOf" srcId="{F5496496-0F7E-49A2-92FA-53367D390541}" destId="{577C5A94-D8DF-40B4-9FC9-808AE45D024F}" srcOrd="1" destOrd="0" presId="urn:microsoft.com/office/officeart/2005/8/layout/hierarchy3"/>
    <dgm:cxn modelId="{89220630-9EE4-43A7-AEB0-DD0EB953604B}" type="presOf" srcId="{CB713520-8165-4520-B2C3-35DEC6FE269F}" destId="{8A7506D0-4426-412F-927A-5FCCA49D8D30}" srcOrd="0" destOrd="0" presId="urn:microsoft.com/office/officeart/2005/8/layout/hierarchy3"/>
    <dgm:cxn modelId="{6C54D954-C1FC-4AD0-A151-EC283D446EC4}" srcId="{A2CD5CF1-B214-415A-BD82-01E210EEF9A7}" destId="{BE9A9186-154E-4DF7-A4A9-D14A431F44A6}" srcOrd="0" destOrd="0" parTransId="{092CDD95-5B43-43E4-87F1-05F80188B287}" sibTransId="{6853F1DF-D0F8-4E97-AA17-3F8E045AD7D7}"/>
    <dgm:cxn modelId="{5E9E8DA9-B868-4F2D-BC85-2F67E7387A95}" type="presOf" srcId="{8C9B4BFF-A7D8-4D9D-B87C-2F4FDC385751}" destId="{BDE57BBF-E99B-4F3A-B4D6-D2BBCD91C751}" srcOrd="0" destOrd="0" presId="urn:microsoft.com/office/officeart/2005/8/layout/hierarchy3"/>
    <dgm:cxn modelId="{4A22C411-2A3F-465D-9A77-A04A6D631FF5}" srcId="{BE9A9186-154E-4DF7-A4A9-D14A431F44A6}" destId="{8C9B4BFF-A7D8-4D9D-B87C-2F4FDC385751}" srcOrd="0" destOrd="0" parTransId="{443455BF-CC66-492E-9DE2-5F5131375323}" sibTransId="{11388CE9-0CE1-4B6D-BEF8-0B3BBABB9FA5}"/>
    <dgm:cxn modelId="{8A91A33F-1F2A-4827-88AF-F4B6E09085BC}" type="presOf" srcId="{F5496496-0F7E-49A2-92FA-53367D390541}" destId="{737A04C4-780E-4566-B893-786A9E4C9774}" srcOrd="0" destOrd="0" presId="urn:microsoft.com/office/officeart/2005/8/layout/hierarchy3"/>
    <dgm:cxn modelId="{6AE2071F-66FE-489B-8A2A-3D7893D5449A}" type="presOf" srcId="{872C2255-2509-4AFB-ABB5-89C37E981001}" destId="{ECF6EFEC-1CDD-4EC7-A2EB-FA51442A1901}" srcOrd="0" destOrd="0" presId="urn:microsoft.com/office/officeart/2005/8/layout/hierarchy3"/>
    <dgm:cxn modelId="{8EE26350-5B86-46E1-9F4F-499871A991B6}" type="presOf" srcId="{A2CD5CF1-B214-415A-BD82-01E210EEF9A7}" destId="{2DDA7C5D-4ABB-4880-B9B5-0E71A513C9A4}" srcOrd="0" destOrd="0" presId="urn:microsoft.com/office/officeart/2005/8/layout/hierarchy3"/>
    <dgm:cxn modelId="{02B02AD3-8269-4584-A75C-20B0B4021F26}" type="presOf" srcId="{BE9A9186-154E-4DF7-A4A9-D14A431F44A6}" destId="{144D1F38-FA76-499D-9BF5-149AA61B3C6C}" srcOrd="0" destOrd="0" presId="urn:microsoft.com/office/officeart/2005/8/layout/hierarchy3"/>
    <dgm:cxn modelId="{563E807C-5594-4109-9D82-DF450AB2279E}" type="presParOf" srcId="{2DDA7C5D-4ABB-4880-B9B5-0E71A513C9A4}" destId="{4D2F6329-2C6A-4AF9-A873-E01892F9AAED}" srcOrd="0" destOrd="0" presId="urn:microsoft.com/office/officeart/2005/8/layout/hierarchy3"/>
    <dgm:cxn modelId="{7360FDC3-AC93-4D67-AEF3-093F100415A3}" type="presParOf" srcId="{4D2F6329-2C6A-4AF9-A873-E01892F9AAED}" destId="{7D8F1978-4B9F-489D-A51F-71E4246B2A97}" srcOrd="0" destOrd="0" presId="urn:microsoft.com/office/officeart/2005/8/layout/hierarchy3"/>
    <dgm:cxn modelId="{6882221B-C706-4B03-9B68-F41F2CFAB96C}" type="presParOf" srcId="{7D8F1978-4B9F-489D-A51F-71E4246B2A97}" destId="{144D1F38-FA76-499D-9BF5-149AA61B3C6C}" srcOrd="0" destOrd="0" presId="urn:microsoft.com/office/officeart/2005/8/layout/hierarchy3"/>
    <dgm:cxn modelId="{2C76F742-B6CF-4AB4-A67B-60B640AE51CC}" type="presParOf" srcId="{7D8F1978-4B9F-489D-A51F-71E4246B2A97}" destId="{0751B11C-A846-47B0-9750-7976884BF3EF}" srcOrd="1" destOrd="0" presId="urn:microsoft.com/office/officeart/2005/8/layout/hierarchy3"/>
    <dgm:cxn modelId="{96A4A985-DC67-4FD9-B4D6-A7A5CCE5DC6D}" type="presParOf" srcId="{4D2F6329-2C6A-4AF9-A873-E01892F9AAED}" destId="{29E843A4-FCB1-41E7-B652-56C164545891}" srcOrd="1" destOrd="0" presId="urn:microsoft.com/office/officeart/2005/8/layout/hierarchy3"/>
    <dgm:cxn modelId="{8990E59E-1E83-41BA-9760-8F2381EB7702}" type="presParOf" srcId="{29E843A4-FCB1-41E7-B652-56C164545891}" destId="{7D732D98-42C2-4D9F-B611-1AEECAAA937E}" srcOrd="0" destOrd="0" presId="urn:microsoft.com/office/officeart/2005/8/layout/hierarchy3"/>
    <dgm:cxn modelId="{D082FA4D-5CDC-47B8-83EA-BFD5B18D2E7D}" type="presParOf" srcId="{29E843A4-FCB1-41E7-B652-56C164545891}" destId="{BDE57BBF-E99B-4F3A-B4D6-D2BBCD91C751}" srcOrd="1" destOrd="0" presId="urn:microsoft.com/office/officeart/2005/8/layout/hierarchy3"/>
    <dgm:cxn modelId="{B55F8F10-6D98-4E8B-9D82-95C0950572D6}" type="presParOf" srcId="{29E843A4-FCB1-41E7-B652-56C164545891}" destId="{2CDA3A49-AA73-4C8B-856C-090ED3247B27}" srcOrd="2" destOrd="0" presId="urn:microsoft.com/office/officeart/2005/8/layout/hierarchy3"/>
    <dgm:cxn modelId="{35333329-E467-4BBF-BB5D-3AC916647612}" type="presParOf" srcId="{29E843A4-FCB1-41E7-B652-56C164545891}" destId="{FD241E95-B8FE-4C9E-8B25-E44427584632}" srcOrd="3" destOrd="0" presId="urn:microsoft.com/office/officeart/2005/8/layout/hierarchy3"/>
    <dgm:cxn modelId="{11F14857-8522-44DB-ADEE-3D774A6F9BF1}" type="presParOf" srcId="{2DDA7C5D-4ABB-4880-B9B5-0E71A513C9A4}" destId="{67621BCB-E600-4208-9E5D-727559460EE3}" srcOrd="1" destOrd="0" presId="urn:microsoft.com/office/officeart/2005/8/layout/hierarchy3"/>
    <dgm:cxn modelId="{88FAD673-A727-43A9-AE4C-54B6019F7E30}" type="presParOf" srcId="{67621BCB-E600-4208-9E5D-727559460EE3}" destId="{356AF0E3-EF2B-4799-8100-2BBE3228548D}" srcOrd="0" destOrd="0" presId="urn:microsoft.com/office/officeart/2005/8/layout/hierarchy3"/>
    <dgm:cxn modelId="{14BBB1BE-A4C1-47BA-9410-4299AFB2EC62}" type="presParOf" srcId="{356AF0E3-EF2B-4799-8100-2BBE3228548D}" destId="{737A04C4-780E-4566-B893-786A9E4C9774}" srcOrd="0" destOrd="0" presId="urn:microsoft.com/office/officeart/2005/8/layout/hierarchy3"/>
    <dgm:cxn modelId="{658B0330-F2FC-4957-AFF2-A87E8640895A}" type="presParOf" srcId="{356AF0E3-EF2B-4799-8100-2BBE3228548D}" destId="{577C5A94-D8DF-40B4-9FC9-808AE45D024F}" srcOrd="1" destOrd="0" presId="urn:microsoft.com/office/officeart/2005/8/layout/hierarchy3"/>
    <dgm:cxn modelId="{3010CA43-1451-4EC3-9633-9478BC6AC014}" type="presParOf" srcId="{67621BCB-E600-4208-9E5D-727559460EE3}" destId="{11C4458B-F255-47D4-B71E-0A090C2CA8DA}" srcOrd="1" destOrd="0" presId="urn:microsoft.com/office/officeart/2005/8/layout/hierarchy3"/>
    <dgm:cxn modelId="{36828C7D-1656-4F41-846A-040DDC9E186F}" type="presParOf" srcId="{11C4458B-F255-47D4-B71E-0A090C2CA8DA}" destId="{ECF6EFEC-1CDD-4EC7-A2EB-FA51442A1901}" srcOrd="0" destOrd="0" presId="urn:microsoft.com/office/officeart/2005/8/layout/hierarchy3"/>
    <dgm:cxn modelId="{82D2191D-D272-4380-8338-A424A0E78ED9}" type="presParOf" srcId="{11C4458B-F255-47D4-B71E-0A090C2CA8DA}" destId="{8A7506D0-4426-412F-927A-5FCCA49D8D30}" srcOrd="1" destOrd="0" presId="urn:microsoft.com/office/officeart/2005/8/layout/hierarchy3"/>
    <dgm:cxn modelId="{75104D08-BEFB-45B5-830C-8CDCEFF36996}" type="presParOf" srcId="{11C4458B-F255-47D4-B71E-0A090C2CA8DA}" destId="{17403660-3BF4-4989-8870-3397E709560A}" srcOrd="2" destOrd="0" presId="urn:microsoft.com/office/officeart/2005/8/layout/hierarchy3"/>
    <dgm:cxn modelId="{608B8AB3-FB89-4F1E-80E6-05F8FD6E67CA}" type="presParOf" srcId="{11C4458B-F255-47D4-B71E-0A090C2CA8DA}" destId="{EDB41A51-56C0-42FF-8944-3085D2ECA95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C6A98-465D-43F4-A56A-888AF6498672}" type="doc">
      <dgm:prSet loTypeId="urn:microsoft.com/office/officeart/2005/8/layout/cycle7" loCatId="cycle" qsTypeId="urn:microsoft.com/office/officeart/2005/8/quickstyle/simple1" qsCatId="simple" csTypeId="urn:microsoft.com/office/officeart/2005/8/colors/accent0_3" csCatId="mainScheme" phldr="1"/>
      <dgm:spPr/>
      <dgm:t>
        <a:bodyPr/>
        <a:lstStyle/>
        <a:p>
          <a:endParaRPr lang="en-US"/>
        </a:p>
      </dgm:t>
    </dgm:pt>
    <dgm:pt modelId="{A63C2A61-5943-4404-A27B-611A54D30B54}">
      <dgm:prSet phldrT="[Text]" custT="1"/>
      <dgm:spPr>
        <a:solidFill>
          <a:schemeClr val="accent5">
            <a:lumMod val="75000"/>
          </a:schemeClr>
        </a:solidFill>
      </dgm:spPr>
      <dgm:t>
        <a:bodyPr/>
        <a:lstStyle/>
        <a:p>
          <a:r>
            <a:rPr lang="fa-IR" sz="3600"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فعالیتها</a:t>
          </a:r>
          <a:endParaRPr lang="en-US" sz="36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gm:t>
    </dgm:pt>
    <dgm:pt modelId="{27C2185A-B90D-4FD7-B16B-C53985E7922C}" type="parTrans" cxnId="{6D50D9DD-8321-427F-8815-E2804A476A91}">
      <dgm:prSet/>
      <dgm:spPr/>
      <dgm:t>
        <a:bodyPr/>
        <a:lstStyle/>
        <a:p>
          <a:endParaRPr lang="en-US"/>
        </a:p>
      </dgm:t>
    </dgm:pt>
    <dgm:pt modelId="{E93FDDCF-4899-4CDD-8CBD-9281B109F04B}" type="sibTrans" cxnId="{6D50D9DD-8321-427F-8815-E2804A476A91}">
      <dgm:prSet/>
      <dgm:spPr>
        <a:solidFill>
          <a:schemeClr val="accent1">
            <a:lumMod val="75000"/>
          </a:schemeClr>
        </a:solidFill>
      </dgm:spPr>
      <dgm:t>
        <a:bodyPr/>
        <a:lstStyle/>
        <a:p>
          <a:endParaRPr lang="en-US"/>
        </a:p>
      </dgm:t>
    </dgm:pt>
    <dgm:pt modelId="{C62D129C-EB5B-4E3F-BA5C-F6F65EA15AE5}">
      <dgm:prSet phldrT="[Text]"/>
      <dgm:spPr>
        <a:solidFill>
          <a:schemeClr val="accent5">
            <a:lumMod val="75000"/>
          </a:schemeClr>
        </a:solidFill>
      </dgm:spPr>
      <dgm:t>
        <a:bodyPr/>
        <a:lstStyle/>
        <a:p>
          <a:r>
            <a:rPr lang="fa-IR"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گرایش ها</a:t>
          </a:r>
          <a:endParaRPr lang="en-US"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gm:t>
    </dgm:pt>
    <dgm:pt modelId="{89CCCB80-DA99-475E-8F6A-C662D0F585A5}" type="parTrans" cxnId="{2AD4F2C6-C945-460E-9C89-A5B75FFE80CB}">
      <dgm:prSet/>
      <dgm:spPr/>
      <dgm:t>
        <a:bodyPr/>
        <a:lstStyle/>
        <a:p>
          <a:endParaRPr lang="en-US"/>
        </a:p>
      </dgm:t>
    </dgm:pt>
    <dgm:pt modelId="{D4E6A533-67B4-49A0-A8BD-2D8C72F37C63}" type="sibTrans" cxnId="{2AD4F2C6-C945-460E-9C89-A5B75FFE80CB}">
      <dgm:prSet/>
      <dgm:spPr>
        <a:solidFill>
          <a:schemeClr val="accent1">
            <a:lumMod val="75000"/>
          </a:schemeClr>
        </a:solidFill>
      </dgm:spPr>
      <dgm:t>
        <a:bodyPr/>
        <a:lstStyle/>
        <a:p>
          <a:endParaRPr lang="en-US"/>
        </a:p>
      </dgm:t>
    </dgm:pt>
    <dgm:pt modelId="{B69C474E-A052-4434-A60D-C41150897712}">
      <dgm:prSet phldrT="[Text]"/>
      <dgm:spPr>
        <a:solidFill>
          <a:schemeClr val="accent5">
            <a:lumMod val="75000"/>
          </a:schemeClr>
        </a:solidFill>
      </dgm:spPr>
      <dgm:t>
        <a:bodyPr/>
        <a:lstStyle/>
        <a:p>
          <a:r>
            <a:rPr lang="fa-IR" b="1"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کنش های متقابل</a:t>
          </a:r>
          <a:endParaRPr lang="en-US"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gm:t>
    </dgm:pt>
    <dgm:pt modelId="{118B8F2C-1FFB-4E3B-9695-118B8FB93B1F}" type="parTrans" cxnId="{CCE2BC3C-FD8A-4A93-9A0B-F66F968B05BF}">
      <dgm:prSet/>
      <dgm:spPr/>
      <dgm:t>
        <a:bodyPr/>
        <a:lstStyle/>
        <a:p>
          <a:endParaRPr lang="en-US"/>
        </a:p>
      </dgm:t>
    </dgm:pt>
    <dgm:pt modelId="{CC060205-5C19-4B68-AEE2-43BBB293CCE0}" type="sibTrans" cxnId="{CCE2BC3C-FD8A-4A93-9A0B-F66F968B05BF}">
      <dgm:prSet/>
      <dgm:spPr>
        <a:solidFill>
          <a:schemeClr val="accent1">
            <a:lumMod val="75000"/>
          </a:schemeClr>
        </a:solidFill>
      </dgm:spPr>
      <dgm:t>
        <a:bodyPr/>
        <a:lstStyle/>
        <a:p>
          <a:endParaRPr lang="en-US"/>
        </a:p>
      </dgm:t>
    </dgm:pt>
    <dgm:pt modelId="{AC7E150B-3E75-43CB-9F38-96D97E3B06D2}" type="pres">
      <dgm:prSet presAssocID="{6D5C6A98-465D-43F4-A56A-888AF6498672}" presName="Name0" presStyleCnt="0">
        <dgm:presLayoutVars>
          <dgm:dir/>
          <dgm:resizeHandles val="exact"/>
        </dgm:presLayoutVars>
      </dgm:prSet>
      <dgm:spPr/>
      <dgm:t>
        <a:bodyPr/>
        <a:lstStyle/>
        <a:p>
          <a:endParaRPr lang="en-US"/>
        </a:p>
      </dgm:t>
    </dgm:pt>
    <dgm:pt modelId="{3E0AC81B-34EC-4353-867F-1D14BCE398F7}" type="pres">
      <dgm:prSet presAssocID="{A63C2A61-5943-4404-A27B-611A54D30B54}" presName="node" presStyleLbl="node1" presStyleIdx="0" presStyleCnt="3">
        <dgm:presLayoutVars>
          <dgm:bulletEnabled val="1"/>
        </dgm:presLayoutVars>
      </dgm:prSet>
      <dgm:spPr/>
      <dgm:t>
        <a:bodyPr/>
        <a:lstStyle/>
        <a:p>
          <a:endParaRPr lang="en-US"/>
        </a:p>
      </dgm:t>
    </dgm:pt>
    <dgm:pt modelId="{E54F3A22-CAE7-4B8E-A357-8848AF68AA36}" type="pres">
      <dgm:prSet presAssocID="{E93FDDCF-4899-4CDD-8CBD-9281B109F04B}" presName="sibTrans" presStyleLbl="sibTrans2D1" presStyleIdx="0" presStyleCnt="3"/>
      <dgm:spPr/>
      <dgm:t>
        <a:bodyPr/>
        <a:lstStyle/>
        <a:p>
          <a:endParaRPr lang="en-US"/>
        </a:p>
      </dgm:t>
    </dgm:pt>
    <dgm:pt modelId="{9BC591E6-E532-4404-88D3-881F6D518577}" type="pres">
      <dgm:prSet presAssocID="{E93FDDCF-4899-4CDD-8CBD-9281B109F04B}" presName="connectorText" presStyleLbl="sibTrans2D1" presStyleIdx="0" presStyleCnt="3"/>
      <dgm:spPr/>
      <dgm:t>
        <a:bodyPr/>
        <a:lstStyle/>
        <a:p>
          <a:endParaRPr lang="en-US"/>
        </a:p>
      </dgm:t>
    </dgm:pt>
    <dgm:pt modelId="{5913F0CE-E86B-43C9-A46C-98EBA56F6EA0}" type="pres">
      <dgm:prSet presAssocID="{C62D129C-EB5B-4E3F-BA5C-F6F65EA15AE5}" presName="node" presStyleLbl="node1" presStyleIdx="1" presStyleCnt="3">
        <dgm:presLayoutVars>
          <dgm:bulletEnabled val="1"/>
        </dgm:presLayoutVars>
      </dgm:prSet>
      <dgm:spPr/>
      <dgm:t>
        <a:bodyPr/>
        <a:lstStyle/>
        <a:p>
          <a:endParaRPr lang="en-US"/>
        </a:p>
      </dgm:t>
    </dgm:pt>
    <dgm:pt modelId="{B7E5767F-D9F7-417F-A168-E82F6B18C21A}" type="pres">
      <dgm:prSet presAssocID="{D4E6A533-67B4-49A0-A8BD-2D8C72F37C63}" presName="sibTrans" presStyleLbl="sibTrans2D1" presStyleIdx="1" presStyleCnt="3"/>
      <dgm:spPr/>
      <dgm:t>
        <a:bodyPr/>
        <a:lstStyle/>
        <a:p>
          <a:endParaRPr lang="en-US"/>
        </a:p>
      </dgm:t>
    </dgm:pt>
    <dgm:pt modelId="{85CB0778-2D53-4056-A673-DEBECEC152C3}" type="pres">
      <dgm:prSet presAssocID="{D4E6A533-67B4-49A0-A8BD-2D8C72F37C63}" presName="connectorText" presStyleLbl="sibTrans2D1" presStyleIdx="1" presStyleCnt="3"/>
      <dgm:spPr/>
      <dgm:t>
        <a:bodyPr/>
        <a:lstStyle/>
        <a:p>
          <a:endParaRPr lang="en-US"/>
        </a:p>
      </dgm:t>
    </dgm:pt>
    <dgm:pt modelId="{239F193B-C8F0-48BC-93E6-A69953A88921}" type="pres">
      <dgm:prSet presAssocID="{B69C474E-A052-4434-A60D-C41150897712}" presName="node" presStyleLbl="node1" presStyleIdx="2" presStyleCnt="3">
        <dgm:presLayoutVars>
          <dgm:bulletEnabled val="1"/>
        </dgm:presLayoutVars>
      </dgm:prSet>
      <dgm:spPr/>
      <dgm:t>
        <a:bodyPr/>
        <a:lstStyle/>
        <a:p>
          <a:endParaRPr lang="en-US"/>
        </a:p>
      </dgm:t>
    </dgm:pt>
    <dgm:pt modelId="{60EE20B3-0BF4-48D2-8719-0C8F8A395935}" type="pres">
      <dgm:prSet presAssocID="{CC060205-5C19-4B68-AEE2-43BBB293CCE0}" presName="sibTrans" presStyleLbl="sibTrans2D1" presStyleIdx="2" presStyleCnt="3"/>
      <dgm:spPr/>
      <dgm:t>
        <a:bodyPr/>
        <a:lstStyle/>
        <a:p>
          <a:endParaRPr lang="en-US"/>
        </a:p>
      </dgm:t>
    </dgm:pt>
    <dgm:pt modelId="{C1E3F06E-4214-4686-8973-1761AE682ADA}" type="pres">
      <dgm:prSet presAssocID="{CC060205-5C19-4B68-AEE2-43BBB293CCE0}" presName="connectorText" presStyleLbl="sibTrans2D1" presStyleIdx="2" presStyleCnt="3"/>
      <dgm:spPr/>
      <dgm:t>
        <a:bodyPr/>
        <a:lstStyle/>
        <a:p>
          <a:endParaRPr lang="en-US"/>
        </a:p>
      </dgm:t>
    </dgm:pt>
  </dgm:ptLst>
  <dgm:cxnLst>
    <dgm:cxn modelId="{6D50D9DD-8321-427F-8815-E2804A476A91}" srcId="{6D5C6A98-465D-43F4-A56A-888AF6498672}" destId="{A63C2A61-5943-4404-A27B-611A54D30B54}" srcOrd="0" destOrd="0" parTransId="{27C2185A-B90D-4FD7-B16B-C53985E7922C}" sibTransId="{E93FDDCF-4899-4CDD-8CBD-9281B109F04B}"/>
    <dgm:cxn modelId="{2AD4F2C6-C945-460E-9C89-A5B75FFE80CB}" srcId="{6D5C6A98-465D-43F4-A56A-888AF6498672}" destId="{C62D129C-EB5B-4E3F-BA5C-F6F65EA15AE5}" srcOrd="1" destOrd="0" parTransId="{89CCCB80-DA99-475E-8F6A-C662D0F585A5}" sibTransId="{D4E6A533-67B4-49A0-A8BD-2D8C72F37C63}"/>
    <dgm:cxn modelId="{7C49F24F-3FCB-4443-8F03-138FBFCEE5EC}" type="presOf" srcId="{CC060205-5C19-4B68-AEE2-43BBB293CCE0}" destId="{60EE20B3-0BF4-48D2-8719-0C8F8A395935}" srcOrd="0" destOrd="0" presId="urn:microsoft.com/office/officeart/2005/8/layout/cycle7"/>
    <dgm:cxn modelId="{848E8FC3-7973-4DDB-89B8-4E1275692E67}" type="presOf" srcId="{E93FDDCF-4899-4CDD-8CBD-9281B109F04B}" destId="{9BC591E6-E532-4404-88D3-881F6D518577}" srcOrd="1" destOrd="0" presId="urn:microsoft.com/office/officeart/2005/8/layout/cycle7"/>
    <dgm:cxn modelId="{DE589E03-44A2-422E-B799-75B44A4DD41F}" type="presOf" srcId="{D4E6A533-67B4-49A0-A8BD-2D8C72F37C63}" destId="{85CB0778-2D53-4056-A673-DEBECEC152C3}" srcOrd="1" destOrd="0" presId="urn:microsoft.com/office/officeart/2005/8/layout/cycle7"/>
    <dgm:cxn modelId="{CCE2BC3C-FD8A-4A93-9A0B-F66F968B05BF}" srcId="{6D5C6A98-465D-43F4-A56A-888AF6498672}" destId="{B69C474E-A052-4434-A60D-C41150897712}" srcOrd="2" destOrd="0" parTransId="{118B8F2C-1FFB-4E3B-9695-118B8FB93B1F}" sibTransId="{CC060205-5C19-4B68-AEE2-43BBB293CCE0}"/>
    <dgm:cxn modelId="{289802B1-FA64-4BCB-8FBE-BAC4063E16E8}" type="presOf" srcId="{D4E6A533-67B4-49A0-A8BD-2D8C72F37C63}" destId="{B7E5767F-D9F7-417F-A168-E82F6B18C21A}" srcOrd="0" destOrd="0" presId="urn:microsoft.com/office/officeart/2005/8/layout/cycle7"/>
    <dgm:cxn modelId="{F81473EB-FD4E-4BA2-9828-ED03ABA9B639}" type="presOf" srcId="{C62D129C-EB5B-4E3F-BA5C-F6F65EA15AE5}" destId="{5913F0CE-E86B-43C9-A46C-98EBA56F6EA0}" srcOrd="0" destOrd="0" presId="urn:microsoft.com/office/officeart/2005/8/layout/cycle7"/>
    <dgm:cxn modelId="{0D269298-A101-41A8-945B-DF13B796A2FF}" type="presOf" srcId="{A63C2A61-5943-4404-A27B-611A54D30B54}" destId="{3E0AC81B-34EC-4353-867F-1D14BCE398F7}" srcOrd="0" destOrd="0" presId="urn:microsoft.com/office/officeart/2005/8/layout/cycle7"/>
    <dgm:cxn modelId="{E50B212E-5DB5-43CC-973C-BD14EB370123}" type="presOf" srcId="{6D5C6A98-465D-43F4-A56A-888AF6498672}" destId="{AC7E150B-3E75-43CB-9F38-96D97E3B06D2}" srcOrd="0" destOrd="0" presId="urn:microsoft.com/office/officeart/2005/8/layout/cycle7"/>
    <dgm:cxn modelId="{BD60193A-1A2D-48D9-A694-AE20329A9334}" type="presOf" srcId="{E93FDDCF-4899-4CDD-8CBD-9281B109F04B}" destId="{E54F3A22-CAE7-4B8E-A357-8848AF68AA36}" srcOrd="0" destOrd="0" presId="urn:microsoft.com/office/officeart/2005/8/layout/cycle7"/>
    <dgm:cxn modelId="{5E51DAAF-CBA9-42AD-AAE2-9610ECC46987}" type="presOf" srcId="{CC060205-5C19-4B68-AEE2-43BBB293CCE0}" destId="{C1E3F06E-4214-4686-8973-1761AE682ADA}" srcOrd="1" destOrd="0" presId="urn:microsoft.com/office/officeart/2005/8/layout/cycle7"/>
    <dgm:cxn modelId="{92DDFB61-43EA-472E-B354-2AA875065970}" type="presOf" srcId="{B69C474E-A052-4434-A60D-C41150897712}" destId="{239F193B-C8F0-48BC-93E6-A69953A88921}" srcOrd="0" destOrd="0" presId="urn:microsoft.com/office/officeart/2005/8/layout/cycle7"/>
    <dgm:cxn modelId="{4486B40F-987B-4142-80E2-24D33FE71B0E}" type="presParOf" srcId="{AC7E150B-3E75-43CB-9F38-96D97E3B06D2}" destId="{3E0AC81B-34EC-4353-867F-1D14BCE398F7}" srcOrd="0" destOrd="0" presId="urn:microsoft.com/office/officeart/2005/8/layout/cycle7"/>
    <dgm:cxn modelId="{4F740BC1-9345-4C48-AB01-C8F64AD743ED}" type="presParOf" srcId="{AC7E150B-3E75-43CB-9F38-96D97E3B06D2}" destId="{E54F3A22-CAE7-4B8E-A357-8848AF68AA36}" srcOrd="1" destOrd="0" presId="urn:microsoft.com/office/officeart/2005/8/layout/cycle7"/>
    <dgm:cxn modelId="{762AC344-2F08-4293-B219-3686D6A21E90}" type="presParOf" srcId="{E54F3A22-CAE7-4B8E-A357-8848AF68AA36}" destId="{9BC591E6-E532-4404-88D3-881F6D518577}" srcOrd="0" destOrd="0" presId="urn:microsoft.com/office/officeart/2005/8/layout/cycle7"/>
    <dgm:cxn modelId="{AB2246DD-6522-45C8-B91E-2CF47568E08F}" type="presParOf" srcId="{AC7E150B-3E75-43CB-9F38-96D97E3B06D2}" destId="{5913F0CE-E86B-43C9-A46C-98EBA56F6EA0}" srcOrd="2" destOrd="0" presId="urn:microsoft.com/office/officeart/2005/8/layout/cycle7"/>
    <dgm:cxn modelId="{63B1AAB3-0D44-4E63-AD28-6D01A538CF48}" type="presParOf" srcId="{AC7E150B-3E75-43CB-9F38-96D97E3B06D2}" destId="{B7E5767F-D9F7-417F-A168-E82F6B18C21A}" srcOrd="3" destOrd="0" presId="urn:microsoft.com/office/officeart/2005/8/layout/cycle7"/>
    <dgm:cxn modelId="{6BD9033B-F69E-49CB-A4B9-D90E0370AB60}" type="presParOf" srcId="{B7E5767F-D9F7-417F-A168-E82F6B18C21A}" destId="{85CB0778-2D53-4056-A673-DEBECEC152C3}" srcOrd="0" destOrd="0" presId="urn:microsoft.com/office/officeart/2005/8/layout/cycle7"/>
    <dgm:cxn modelId="{173AA446-01A0-41F5-BAFE-441E18CC1025}" type="presParOf" srcId="{AC7E150B-3E75-43CB-9F38-96D97E3B06D2}" destId="{239F193B-C8F0-48BC-93E6-A69953A88921}" srcOrd="4" destOrd="0" presId="urn:microsoft.com/office/officeart/2005/8/layout/cycle7"/>
    <dgm:cxn modelId="{20BE6F1C-C483-4553-AD1C-8514EAB06E6E}" type="presParOf" srcId="{AC7E150B-3E75-43CB-9F38-96D97E3B06D2}" destId="{60EE20B3-0BF4-48D2-8719-0C8F8A395935}" srcOrd="5" destOrd="0" presId="urn:microsoft.com/office/officeart/2005/8/layout/cycle7"/>
    <dgm:cxn modelId="{FF65BFFC-143E-458A-86AE-F71D734204B8}" type="presParOf" srcId="{60EE20B3-0BF4-48D2-8719-0C8F8A395935}" destId="{C1E3F06E-4214-4686-8973-1761AE682AD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BBD3-58C6-4687-BF5B-9C57F9CC26D8}">
      <dsp:nvSpPr>
        <dsp:cNvPr id="0" name=""/>
        <dsp:cNvSpPr/>
      </dsp:nvSpPr>
      <dsp:spPr>
        <a:xfrm>
          <a:off x="2737473" y="0"/>
          <a:ext cx="1518518" cy="1112232"/>
        </a:xfrm>
        <a:prstGeom prst="trapezoid">
          <a:avLst>
            <a:gd name="adj" fmla="val 68264"/>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smtClean="0">
              <a:latin typeface="Adobe Arabic" panose="02040503050201020203" pitchFamily="18" charset="-78"/>
              <a:cs typeface="Adobe Arabic" panose="02040503050201020203" pitchFamily="18" charset="-78"/>
            </a:rPr>
            <a:t>نیاز به خودیابی</a:t>
          </a:r>
          <a:endParaRPr lang="en-US" sz="3200" kern="1200" dirty="0">
            <a:latin typeface="Adobe Arabic" panose="02040503050201020203" pitchFamily="18" charset="-78"/>
            <a:cs typeface="Adobe Arabic" panose="02040503050201020203" pitchFamily="18" charset="-78"/>
          </a:endParaRPr>
        </a:p>
      </dsp:txBody>
      <dsp:txXfrm>
        <a:off x="2737473" y="0"/>
        <a:ext cx="1518518" cy="1112232"/>
      </dsp:txXfrm>
    </dsp:sp>
    <dsp:sp modelId="{04641CB5-40C3-4303-AE53-EA60DF9E6848}">
      <dsp:nvSpPr>
        <dsp:cNvPr id="0" name=""/>
        <dsp:cNvSpPr/>
      </dsp:nvSpPr>
      <dsp:spPr>
        <a:xfrm>
          <a:off x="2020882" y="1112232"/>
          <a:ext cx="2951700" cy="1049728"/>
        </a:xfrm>
        <a:prstGeom prst="trapezoid">
          <a:avLst>
            <a:gd name="adj" fmla="val 68264"/>
          </a:avLst>
        </a:prstGeom>
        <a:solidFill>
          <a:schemeClr val="accent3">
            <a:hueOff val="-857445"/>
            <a:satOff val="5217"/>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smtClean="0">
              <a:latin typeface="Adobe Arabic" panose="02040503050201020203" pitchFamily="18" charset="-78"/>
              <a:cs typeface="Adobe Arabic" panose="02040503050201020203" pitchFamily="18" charset="-78"/>
            </a:rPr>
            <a:t>نیاز به احترام و منزلت</a:t>
          </a:r>
          <a:endParaRPr lang="en-US" sz="3200" kern="1200" dirty="0">
            <a:latin typeface="Adobe Arabic" panose="02040503050201020203" pitchFamily="18" charset="-78"/>
            <a:cs typeface="Adobe Arabic" panose="02040503050201020203" pitchFamily="18" charset="-78"/>
          </a:endParaRPr>
        </a:p>
      </dsp:txBody>
      <dsp:txXfrm>
        <a:off x="2537430" y="1112232"/>
        <a:ext cx="1918605" cy="1049728"/>
      </dsp:txXfrm>
    </dsp:sp>
    <dsp:sp modelId="{B30DE966-AEFD-40D2-9A96-14A198E100EB}">
      <dsp:nvSpPr>
        <dsp:cNvPr id="0" name=""/>
        <dsp:cNvSpPr/>
      </dsp:nvSpPr>
      <dsp:spPr>
        <a:xfrm>
          <a:off x="1347255" y="2161960"/>
          <a:ext cx="4298955" cy="986791"/>
        </a:xfrm>
        <a:prstGeom prst="trapezoid">
          <a:avLst>
            <a:gd name="adj" fmla="val 68264"/>
          </a:avLst>
        </a:prstGeom>
        <a:solidFill>
          <a:schemeClr val="accent3">
            <a:hueOff val="-1714891"/>
            <a:satOff val="10435"/>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smtClean="0">
              <a:latin typeface="Adobe Arabic" panose="02040503050201020203" pitchFamily="18" charset="-78"/>
              <a:cs typeface="Adobe Arabic" panose="02040503050201020203" pitchFamily="18" charset="-78"/>
            </a:rPr>
            <a:t>نیازهای اجتماعی (تعلق)</a:t>
          </a:r>
          <a:endParaRPr lang="en-US" sz="3200" kern="1200" dirty="0">
            <a:latin typeface="Adobe Arabic" panose="02040503050201020203" pitchFamily="18" charset="-78"/>
            <a:cs typeface="Adobe Arabic" panose="02040503050201020203" pitchFamily="18" charset="-78"/>
          </a:endParaRPr>
        </a:p>
      </dsp:txBody>
      <dsp:txXfrm>
        <a:off x="2099572" y="2161960"/>
        <a:ext cx="2794321" cy="986791"/>
      </dsp:txXfrm>
    </dsp:sp>
    <dsp:sp modelId="{2DFD5A8C-F1B3-4B84-BC0D-B9293B0E2323}">
      <dsp:nvSpPr>
        <dsp:cNvPr id="0" name=""/>
        <dsp:cNvSpPr/>
      </dsp:nvSpPr>
      <dsp:spPr>
        <a:xfrm>
          <a:off x="673627" y="3148751"/>
          <a:ext cx="5646210" cy="986791"/>
        </a:xfrm>
        <a:prstGeom prst="trapezoid">
          <a:avLst>
            <a:gd name="adj" fmla="val 68264"/>
          </a:avLst>
        </a:prstGeom>
        <a:solidFill>
          <a:schemeClr val="accent3">
            <a:hueOff val="-2572336"/>
            <a:satOff val="15652"/>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smtClean="0">
              <a:latin typeface="Adobe Arabic" panose="02040503050201020203" pitchFamily="18" charset="-78"/>
              <a:cs typeface="Adobe Arabic" panose="02040503050201020203" pitchFamily="18" charset="-78"/>
            </a:rPr>
            <a:t>نیازهای ایمنی</a:t>
          </a:r>
          <a:endParaRPr lang="en-US" sz="3200" kern="1200" dirty="0">
            <a:latin typeface="Adobe Arabic" panose="02040503050201020203" pitchFamily="18" charset="-78"/>
            <a:cs typeface="Adobe Arabic" panose="02040503050201020203" pitchFamily="18" charset="-78"/>
          </a:endParaRPr>
        </a:p>
      </dsp:txBody>
      <dsp:txXfrm>
        <a:off x="1661714" y="3148751"/>
        <a:ext cx="3670037" cy="986791"/>
      </dsp:txXfrm>
    </dsp:sp>
    <dsp:sp modelId="{D733CA96-6F2E-411C-B163-053F10198D5C}">
      <dsp:nvSpPr>
        <dsp:cNvPr id="0" name=""/>
        <dsp:cNvSpPr/>
      </dsp:nvSpPr>
      <dsp:spPr>
        <a:xfrm>
          <a:off x="0" y="4135542"/>
          <a:ext cx="6993466" cy="986791"/>
        </a:xfrm>
        <a:prstGeom prst="trapezoid">
          <a:avLst>
            <a:gd name="adj" fmla="val 68264"/>
          </a:avLst>
        </a:prstGeom>
        <a:solidFill>
          <a:schemeClr val="accent3">
            <a:hueOff val="-3429781"/>
            <a:satOff val="20869"/>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smtClean="0">
              <a:latin typeface="Adobe Arabic" panose="02040503050201020203" pitchFamily="18" charset="-78"/>
              <a:cs typeface="Adobe Arabic" panose="02040503050201020203" pitchFamily="18" charset="-78"/>
            </a:rPr>
            <a:t>نیازهای فیزیولوژیک</a:t>
          </a:r>
          <a:endParaRPr lang="en-US" sz="3200" kern="1200" dirty="0">
            <a:latin typeface="Adobe Arabic" panose="02040503050201020203" pitchFamily="18" charset="-78"/>
            <a:cs typeface="Adobe Arabic" panose="02040503050201020203" pitchFamily="18" charset="-78"/>
          </a:endParaRPr>
        </a:p>
      </dsp:txBody>
      <dsp:txXfrm>
        <a:off x="1223856" y="4135542"/>
        <a:ext cx="4545752" cy="986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D1F38-FA76-499D-9BF5-149AA61B3C6C}">
      <dsp:nvSpPr>
        <dsp:cNvPr id="0" name=""/>
        <dsp:cNvSpPr/>
      </dsp:nvSpPr>
      <dsp:spPr>
        <a:xfrm>
          <a:off x="0" y="0"/>
          <a:ext cx="2649696" cy="1134650"/>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Koodak" panose="00000700000000000000" pitchFamily="2" charset="-78"/>
            </a:rPr>
            <a:t>نظریه </a:t>
          </a:r>
          <a:r>
            <a:rPr lang="en-US" sz="2400" kern="1200" dirty="0" smtClean="0">
              <a:cs typeface="B Koodak" panose="00000700000000000000" pitchFamily="2" charset="-78"/>
            </a:rPr>
            <a:t>y</a:t>
          </a:r>
          <a:r>
            <a:rPr lang="fa-IR" sz="2400" kern="1200" dirty="0" smtClean="0">
              <a:cs typeface="B Koodak" panose="00000700000000000000" pitchFamily="2" charset="-78"/>
            </a:rPr>
            <a:t> یا دیدگاه مثبت نسبت به انسان</a:t>
          </a:r>
          <a:endParaRPr lang="en-US" sz="2400" kern="1200" dirty="0">
            <a:cs typeface="B Koodak" panose="00000700000000000000" pitchFamily="2" charset="-78"/>
          </a:endParaRPr>
        </a:p>
      </dsp:txBody>
      <dsp:txXfrm>
        <a:off x="33233" y="33233"/>
        <a:ext cx="2583230" cy="1068184"/>
      </dsp:txXfrm>
    </dsp:sp>
    <dsp:sp modelId="{7D732D98-42C2-4D9F-B611-1AEECAAA937E}">
      <dsp:nvSpPr>
        <dsp:cNvPr id="0" name=""/>
        <dsp:cNvSpPr/>
      </dsp:nvSpPr>
      <dsp:spPr>
        <a:xfrm>
          <a:off x="264969" y="1134650"/>
          <a:ext cx="201115" cy="2108818"/>
        </a:xfrm>
        <a:custGeom>
          <a:avLst/>
          <a:gdLst/>
          <a:ahLst/>
          <a:cxnLst/>
          <a:rect l="0" t="0" r="0" b="0"/>
          <a:pathLst>
            <a:path>
              <a:moveTo>
                <a:pt x="0" y="0"/>
              </a:moveTo>
              <a:lnTo>
                <a:pt x="0" y="2108818"/>
              </a:lnTo>
              <a:lnTo>
                <a:pt x="201115" y="210881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DE57BBF-E99B-4F3A-B4D6-D2BBCD91C751}">
      <dsp:nvSpPr>
        <dsp:cNvPr id="0" name=""/>
        <dsp:cNvSpPr/>
      </dsp:nvSpPr>
      <dsp:spPr>
        <a:xfrm>
          <a:off x="466085" y="1354659"/>
          <a:ext cx="4042492" cy="377761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C00000"/>
              </a:solidFill>
              <a:latin typeface="Adobe Arabic" panose="02040503050201020203" pitchFamily="18" charset="-78"/>
              <a:cs typeface="Adobe Arabic" panose="02040503050201020203" pitchFamily="18" charset="-78"/>
            </a:rPr>
            <a:t>«کار برای انسان نظیر بازی و سرگرمی است.»</a:t>
          </a:r>
        </a:p>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«انسان تحت شرایط مناسب در جستجوی مسئولیت بوده و ذاتا متعهد و خودکنترل است.»</a:t>
          </a:r>
        </a:p>
        <a:p>
          <a:pPr lvl="0" algn="ctr" defTabSz="1066800" rtl="1">
            <a:lnSpc>
              <a:spcPct val="90000"/>
            </a:lnSpc>
            <a:spcBef>
              <a:spcPct val="0"/>
            </a:spcBef>
            <a:spcAft>
              <a:spcPct val="35000"/>
            </a:spcAft>
          </a:pPr>
          <a:r>
            <a:rPr lang="fa-IR" sz="2400" kern="1200" dirty="0" smtClean="0">
              <a:solidFill>
                <a:srgbClr val="C00000"/>
              </a:solidFill>
              <a:latin typeface="Adobe Arabic" panose="02040503050201020203" pitchFamily="18" charset="-78"/>
              <a:cs typeface="Adobe Arabic" panose="02040503050201020203" pitchFamily="18" charset="-78"/>
            </a:rPr>
            <a:t>«خلاقیت در میان افراد وجود دارد و لزوماً مختص وظایف مدیریتی نیست.»</a:t>
          </a:r>
        </a:p>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«انسان ها برای ارضای تمامی سطوح نیازهای خود خصوصا نیازهای اجتماعی، احترام و خودیابی برانگیخته میشوند.»</a:t>
          </a:r>
          <a:endParaRPr lang="en-US" sz="2400" kern="1200" dirty="0">
            <a:latin typeface="Adobe Arabic" panose="02040503050201020203" pitchFamily="18" charset="-78"/>
            <a:cs typeface="Adobe Arabic" panose="02040503050201020203" pitchFamily="18" charset="-78"/>
          </a:endParaRPr>
        </a:p>
      </dsp:txBody>
      <dsp:txXfrm>
        <a:off x="576728" y="1465302"/>
        <a:ext cx="3821206" cy="3556331"/>
      </dsp:txXfrm>
    </dsp:sp>
    <dsp:sp modelId="{2CDA3A49-AA73-4C8B-856C-090ED3247B27}">
      <dsp:nvSpPr>
        <dsp:cNvPr id="0" name=""/>
        <dsp:cNvSpPr/>
      </dsp:nvSpPr>
      <dsp:spPr>
        <a:xfrm>
          <a:off x="264969" y="1134650"/>
          <a:ext cx="251912" cy="4668127"/>
        </a:xfrm>
        <a:custGeom>
          <a:avLst/>
          <a:gdLst/>
          <a:ahLst/>
          <a:cxnLst/>
          <a:rect l="0" t="0" r="0" b="0"/>
          <a:pathLst>
            <a:path>
              <a:moveTo>
                <a:pt x="0" y="0"/>
              </a:moveTo>
              <a:lnTo>
                <a:pt x="0" y="4668127"/>
              </a:lnTo>
              <a:lnTo>
                <a:pt x="251912" y="4668127"/>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241E95-B8FE-4C9E-8B25-E44427584632}">
      <dsp:nvSpPr>
        <dsp:cNvPr id="0" name=""/>
        <dsp:cNvSpPr/>
      </dsp:nvSpPr>
      <dsp:spPr>
        <a:xfrm>
          <a:off x="516881" y="5360759"/>
          <a:ext cx="4042492" cy="884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a-IR" sz="2000" b="1" kern="1200" dirty="0" smtClean="0">
              <a:latin typeface="Adobe Arabic" panose="02040503050201020203" pitchFamily="18" charset="-78"/>
              <a:cs typeface="Adobe Arabic" panose="02040503050201020203" pitchFamily="18" charset="-78"/>
            </a:rPr>
            <a:t>اگر مدیر به افراد خوش بین باشد یک نظارت کلی بر آن ها دارد و سبک رهبری او حمایتی، مردم گرا، دموکراتیک، مشارکتی و رابطه گرا است.</a:t>
          </a:r>
          <a:endParaRPr lang="en-US" sz="2000" b="1" kern="1200" dirty="0">
            <a:latin typeface="Adobe Arabic" panose="02040503050201020203" pitchFamily="18" charset="-78"/>
            <a:cs typeface="Adobe Arabic" panose="02040503050201020203" pitchFamily="18" charset="-78"/>
          </a:endParaRPr>
        </a:p>
      </dsp:txBody>
      <dsp:txXfrm>
        <a:off x="542774" y="5386652"/>
        <a:ext cx="3990706" cy="832251"/>
      </dsp:txXfrm>
    </dsp:sp>
    <dsp:sp modelId="{737A04C4-780E-4566-B893-786A9E4C9774}">
      <dsp:nvSpPr>
        <dsp:cNvPr id="0" name=""/>
        <dsp:cNvSpPr/>
      </dsp:nvSpPr>
      <dsp:spPr>
        <a:xfrm>
          <a:off x="4574555" y="0"/>
          <a:ext cx="2649696" cy="1134650"/>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Koodak" panose="00000700000000000000" pitchFamily="2" charset="-78"/>
            </a:rPr>
            <a:t>نظریه </a:t>
          </a:r>
          <a:r>
            <a:rPr lang="en-US" sz="2400" kern="1200" dirty="0" smtClean="0">
              <a:cs typeface="B Koodak" panose="00000700000000000000" pitchFamily="2" charset="-78"/>
            </a:rPr>
            <a:t>x</a:t>
          </a:r>
          <a:r>
            <a:rPr lang="fa-IR" sz="2400" kern="1200" dirty="0" smtClean="0">
              <a:cs typeface="B Koodak" panose="00000700000000000000" pitchFamily="2" charset="-78"/>
            </a:rPr>
            <a:t> یا دیدگاه منفی نسبت به انسان</a:t>
          </a:r>
          <a:endParaRPr lang="en-US" sz="2400" kern="1200" dirty="0">
            <a:cs typeface="B Koodak" panose="00000700000000000000" pitchFamily="2" charset="-78"/>
          </a:endParaRPr>
        </a:p>
      </dsp:txBody>
      <dsp:txXfrm>
        <a:off x="4607788" y="33233"/>
        <a:ext cx="2583230" cy="1068184"/>
      </dsp:txXfrm>
    </dsp:sp>
    <dsp:sp modelId="{ECF6EFEC-1CDD-4EC7-A2EB-FA51442A1901}">
      <dsp:nvSpPr>
        <dsp:cNvPr id="0" name=""/>
        <dsp:cNvSpPr/>
      </dsp:nvSpPr>
      <dsp:spPr>
        <a:xfrm>
          <a:off x="4839524" y="1134650"/>
          <a:ext cx="205698" cy="2141735"/>
        </a:xfrm>
        <a:custGeom>
          <a:avLst/>
          <a:gdLst/>
          <a:ahLst/>
          <a:cxnLst/>
          <a:rect l="0" t="0" r="0" b="0"/>
          <a:pathLst>
            <a:path>
              <a:moveTo>
                <a:pt x="0" y="0"/>
              </a:moveTo>
              <a:lnTo>
                <a:pt x="0" y="2141735"/>
              </a:lnTo>
              <a:lnTo>
                <a:pt x="205698" y="2141735"/>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7506D0-4426-412F-927A-5FCCA49D8D30}">
      <dsp:nvSpPr>
        <dsp:cNvPr id="0" name=""/>
        <dsp:cNvSpPr/>
      </dsp:nvSpPr>
      <dsp:spPr>
        <a:xfrm>
          <a:off x="5045223" y="1354659"/>
          <a:ext cx="4061039" cy="38434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C00000"/>
              </a:solidFill>
              <a:latin typeface="Adobe Arabic" panose="02040503050201020203" pitchFamily="18" charset="-78"/>
              <a:cs typeface="Adobe Arabic" panose="02040503050201020203" pitchFamily="18" charset="-78"/>
            </a:rPr>
            <a:t>«انسان ها از کار بیزارند و کار ذاتاً برای آن ها نامظلوب است.»</a:t>
          </a:r>
        </a:p>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«انسان ها غیر متعهد و از پذیرش مسئولیت فراریند و ترجیح می‌دهند که هدایت شوند.»</a:t>
          </a:r>
        </a:p>
        <a:p>
          <a:pPr lvl="0" algn="ctr" defTabSz="1066800" rtl="1">
            <a:lnSpc>
              <a:spcPct val="90000"/>
            </a:lnSpc>
            <a:spcBef>
              <a:spcPct val="0"/>
            </a:spcBef>
            <a:spcAft>
              <a:spcPct val="35000"/>
            </a:spcAft>
          </a:pPr>
          <a:r>
            <a:rPr lang="fa-IR" sz="2400" kern="1200" dirty="0" smtClean="0">
              <a:solidFill>
                <a:srgbClr val="C00000"/>
              </a:solidFill>
              <a:latin typeface="Adobe Arabic" panose="02040503050201020203" pitchFamily="18" charset="-78"/>
              <a:cs typeface="Adobe Arabic" panose="02040503050201020203" pitchFamily="18" charset="-78"/>
            </a:rPr>
            <a:t>«انسان فاقد خلاقیت بالا برای حل مسایل سازمانی است.»</a:t>
          </a:r>
        </a:p>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«انسان ها تنها برای ارضای نیازهای فیزیولوژیکی و ایمنی برانگیخته می‌شوند و کمتر جاه طلبانه عمل می‌کنند.»</a:t>
          </a:r>
        </a:p>
        <a:p>
          <a:pPr lvl="0" algn="ctr" defTabSz="1066800" rtl="1">
            <a:lnSpc>
              <a:spcPct val="90000"/>
            </a:lnSpc>
            <a:spcBef>
              <a:spcPct val="0"/>
            </a:spcBef>
            <a:spcAft>
              <a:spcPct val="35000"/>
            </a:spcAft>
          </a:pPr>
          <a:r>
            <a:rPr lang="fa-IR" sz="2400" kern="1200" dirty="0" smtClean="0">
              <a:solidFill>
                <a:srgbClr val="C00000"/>
              </a:solidFill>
              <a:latin typeface="Adobe Arabic" panose="02040503050201020203" pitchFamily="18" charset="-78"/>
              <a:cs typeface="Adobe Arabic" panose="02040503050201020203" pitchFamily="18" charset="-78"/>
            </a:rPr>
            <a:t>«انسان ها را باید از نزدیک کنترل کرد و با زور و تهدید وادار به کار نمود.»</a:t>
          </a:r>
        </a:p>
      </dsp:txBody>
      <dsp:txXfrm>
        <a:off x="5157794" y="1467230"/>
        <a:ext cx="3835897" cy="3618311"/>
      </dsp:txXfrm>
    </dsp:sp>
    <dsp:sp modelId="{17403660-3BF4-4989-8870-3397E709560A}">
      <dsp:nvSpPr>
        <dsp:cNvPr id="0" name=""/>
        <dsp:cNvSpPr/>
      </dsp:nvSpPr>
      <dsp:spPr>
        <a:xfrm>
          <a:off x="4839524" y="1134650"/>
          <a:ext cx="214164" cy="4660507"/>
        </a:xfrm>
        <a:custGeom>
          <a:avLst/>
          <a:gdLst/>
          <a:ahLst/>
          <a:cxnLst/>
          <a:rect l="0" t="0" r="0" b="0"/>
          <a:pathLst>
            <a:path>
              <a:moveTo>
                <a:pt x="0" y="0"/>
              </a:moveTo>
              <a:lnTo>
                <a:pt x="0" y="4660507"/>
              </a:lnTo>
              <a:lnTo>
                <a:pt x="214164" y="4660507"/>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B41A51-56C0-42FF-8944-3085D2ECA95F}">
      <dsp:nvSpPr>
        <dsp:cNvPr id="0" name=""/>
        <dsp:cNvSpPr/>
      </dsp:nvSpPr>
      <dsp:spPr>
        <a:xfrm>
          <a:off x="5053689" y="5341923"/>
          <a:ext cx="4042492" cy="9064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a-IR" sz="2000" b="1" kern="1200" dirty="0" smtClean="0">
              <a:latin typeface="Adobe Arabic" panose="02040503050201020203" pitchFamily="18" charset="-78"/>
              <a:cs typeface="Adobe Arabic" panose="02040503050201020203" pitchFamily="18" charset="-78"/>
            </a:rPr>
            <a:t>اگر مدیر به افراد بدبین باشد، آن ها را از نزدیک کنترل می‌کند و سبک رهبری او آمرانه یا دستوری، اقتدارگرایانه، وظیفه گرا و یا تولیدگرا است.</a:t>
          </a:r>
          <a:endParaRPr lang="en-US" sz="2000" b="1" kern="1200" dirty="0">
            <a:latin typeface="Adobe Arabic" panose="02040503050201020203" pitchFamily="18" charset="-78"/>
            <a:cs typeface="Adobe Arabic" panose="02040503050201020203" pitchFamily="18" charset="-78"/>
          </a:endParaRPr>
        </a:p>
      </dsp:txBody>
      <dsp:txXfrm>
        <a:off x="5080239" y="5368473"/>
        <a:ext cx="3989392" cy="853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AC81B-34EC-4353-867F-1D14BCE398F7}">
      <dsp:nvSpPr>
        <dsp:cNvPr id="0" name=""/>
        <dsp:cNvSpPr/>
      </dsp:nvSpPr>
      <dsp:spPr>
        <a:xfrm>
          <a:off x="1888735" y="325657"/>
          <a:ext cx="2285429" cy="1142714"/>
        </a:xfrm>
        <a:prstGeom prst="roundRect">
          <a:avLst>
            <a:gd name="adj" fmla="val 10000"/>
          </a:avLst>
        </a:prstGeom>
        <a:solidFill>
          <a:schemeClr val="accent5">
            <a:lumMod val="7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a-IR" sz="3600" b="1" kern="1200"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فعالیتها</a:t>
          </a:r>
          <a:endParaRPr lang="en-US" sz="3600" b="1" kern="12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sp:txBody>
      <dsp:txXfrm>
        <a:off x="1922204" y="359126"/>
        <a:ext cx="2218491" cy="1075776"/>
      </dsp:txXfrm>
    </dsp:sp>
    <dsp:sp modelId="{E54F3A22-CAE7-4B8E-A357-8848AF68AA36}">
      <dsp:nvSpPr>
        <dsp:cNvPr id="0" name=""/>
        <dsp:cNvSpPr/>
      </dsp:nvSpPr>
      <dsp:spPr>
        <a:xfrm rot="3600000">
          <a:off x="3379408" y="2331557"/>
          <a:ext cx="1191462" cy="399950"/>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499393" y="2411547"/>
        <a:ext cx="951492" cy="239970"/>
      </dsp:txXfrm>
    </dsp:sp>
    <dsp:sp modelId="{5913F0CE-E86B-43C9-A46C-98EBA56F6EA0}">
      <dsp:nvSpPr>
        <dsp:cNvPr id="0" name=""/>
        <dsp:cNvSpPr/>
      </dsp:nvSpPr>
      <dsp:spPr>
        <a:xfrm>
          <a:off x="3776114" y="3594693"/>
          <a:ext cx="2285429" cy="1142714"/>
        </a:xfrm>
        <a:prstGeom prst="roundRect">
          <a:avLst>
            <a:gd name="adj" fmla="val 10000"/>
          </a:avLst>
        </a:prstGeom>
        <a:solidFill>
          <a:schemeClr val="accent5">
            <a:lumMod val="7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a-IR" sz="3400" b="1" kern="1200"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گرایش ها</a:t>
          </a:r>
          <a:endParaRPr lang="en-US" sz="3400" b="1" kern="12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sp:txBody>
      <dsp:txXfrm>
        <a:off x="3809583" y="3628162"/>
        <a:ext cx="2218491" cy="1075776"/>
      </dsp:txXfrm>
    </dsp:sp>
    <dsp:sp modelId="{B7E5767F-D9F7-417F-A168-E82F6B18C21A}">
      <dsp:nvSpPr>
        <dsp:cNvPr id="0" name=""/>
        <dsp:cNvSpPr/>
      </dsp:nvSpPr>
      <dsp:spPr>
        <a:xfrm rot="10800000">
          <a:off x="2435719" y="3966075"/>
          <a:ext cx="1191462" cy="399950"/>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555704" y="4046065"/>
        <a:ext cx="951492" cy="239970"/>
      </dsp:txXfrm>
    </dsp:sp>
    <dsp:sp modelId="{239F193B-C8F0-48BC-93E6-A69953A88921}">
      <dsp:nvSpPr>
        <dsp:cNvPr id="0" name=""/>
        <dsp:cNvSpPr/>
      </dsp:nvSpPr>
      <dsp:spPr>
        <a:xfrm>
          <a:off x="1357" y="3594693"/>
          <a:ext cx="2285429" cy="1142714"/>
        </a:xfrm>
        <a:prstGeom prst="roundRect">
          <a:avLst>
            <a:gd name="adj" fmla="val 10000"/>
          </a:avLst>
        </a:prstGeom>
        <a:solidFill>
          <a:schemeClr val="accent5">
            <a:lumMod val="7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fa-IR" sz="3400" b="1" kern="1200"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کنش های متقابل</a:t>
          </a:r>
          <a:endParaRPr lang="en-US" sz="3400" b="1" kern="12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sp:txBody>
      <dsp:txXfrm>
        <a:off x="34826" y="3628162"/>
        <a:ext cx="2218491" cy="1075776"/>
      </dsp:txXfrm>
    </dsp:sp>
    <dsp:sp modelId="{60EE20B3-0BF4-48D2-8719-0C8F8A395935}">
      <dsp:nvSpPr>
        <dsp:cNvPr id="0" name=""/>
        <dsp:cNvSpPr/>
      </dsp:nvSpPr>
      <dsp:spPr>
        <a:xfrm rot="18000000">
          <a:off x="1492030" y="2331557"/>
          <a:ext cx="1191462" cy="399950"/>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612015" y="2411547"/>
        <a:ext cx="951492" cy="2399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14E3C3-EE0C-4793-8DF4-41870D036F8C}"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7337930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4E3C3-EE0C-4793-8DF4-41870D036F8C}"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128853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4E3C3-EE0C-4793-8DF4-41870D036F8C}"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164406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4E3C3-EE0C-4793-8DF4-41870D036F8C}"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D066D-E72B-4879-86F1-84B7967435A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2727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4E3C3-EE0C-4793-8DF4-41870D036F8C}"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3508614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14E3C3-EE0C-4793-8DF4-41870D036F8C}"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637163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14E3C3-EE0C-4793-8DF4-41870D036F8C}"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872415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4E3C3-EE0C-4793-8DF4-41870D036F8C}"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1398332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4E3C3-EE0C-4793-8DF4-41870D036F8C}"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3776071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14E3C3-EE0C-4793-8DF4-41870D036F8C}"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81155061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4E3C3-EE0C-4793-8DF4-41870D036F8C}"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134077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14E3C3-EE0C-4793-8DF4-41870D036F8C}"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1779921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4E3C3-EE0C-4793-8DF4-41870D036F8C}"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153834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14E3C3-EE0C-4793-8DF4-41870D036F8C}"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2773823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14E3C3-EE0C-4793-8DF4-41870D036F8C}"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1022759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14E3C3-EE0C-4793-8DF4-41870D036F8C}"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1365286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4E3C3-EE0C-4793-8DF4-41870D036F8C}" type="datetimeFigureOut">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20245723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4E3C3-EE0C-4793-8DF4-41870D036F8C}"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399294517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4E3C3-EE0C-4793-8DF4-41870D036F8C}"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4290661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4E3C3-EE0C-4793-8DF4-41870D036F8C}"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3021065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14E3C3-EE0C-4793-8DF4-41870D036F8C}"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55307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4E3C3-EE0C-4793-8DF4-41870D036F8C}"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343170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14E3C3-EE0C-4793-8DF4-41870D036F8C}"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379789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14E3C3-EE0C-4793-8DF4-41870D036F8C}"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380678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14E3C3-EE0C-4793-8DF4-41870D036F8C}"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79911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914E3C3-EE0C-4793-8DF4-41870D036F8C}" type="datetimeFigureOut">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11486058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4E3C3-EE0C-4793-8DF4-41870D036F8C}"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29984482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4E3C3-EE0C-4793-8DF4-41870D036F8C}"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BD066D-E72B-4879-86F1-84B7967435AD}" type="slidenum">
              <a:rPr lang="en-US" smtClean="0"/>
              <a:t>‹#›</a:t>
            </a:fld>
            <a:endParaRPr lang="en-US"/>
          </a:p>
        </p:txBody>
      </p:sp>
    </p:spTree>
    <p:extLst>
      <p:ext uri="{BB962C8B-B14F-4D97-AF65-F5344CB8AC3E}">
        <p14:creationId xmlns:p14="http://schemas.microsoft.com/office/powerpoint/2010/main" val="408642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914E3C3-EE0C-4793-8DF4-41870D036F8C}" type="datetimeFigureOut">
              <a:rPr lang="en-US" smtClean="0"/>
              <a:t>9/7/2018</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EBD066D-E72B-4879-86F1-84B7967435AD}" type="slidenum">
              <a:rPr lang="en-US" smtClean="0"/>
              <a:t>‹#›</a:t>
            </a:fld>
            <a:endParaRPr lang="en-US"/>
          </a:p>
        </p:txBody>
      </p:sp>
    </p:spTree>
    <p:extLst>
      <p:ext uri="{BB962C8B-B14F-4D97-AF65-F5344CB8AC3E}">
        <p14:creationId xmlns:p14="http://schemas.microsoft.com/office/powerpoint/2010/main" val="2273977844"/>
      </p:ext>
    </p:extLst>
  </p:cSld>
  <p:clrMap bg1="lt1" tx1="dk1" bg2="lt2" tx2="dk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 id="2147484738" r:id="rId12"/>
    <p:sldLayoutId id="2147484739" r:id="rId13"/>
    <p:sldLayoutId id="2147484740" r:id="rId14"/>
    <p:sldLayoutId id="2147484741" r:id="rId15"/>
    <p:sldLayoutId id="2147484742" r:id="rId16"/>
    <p:sldLayoutId id="214748474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4E3C3-EE0C-4793-8DF4-41870D036F8C}" type="datetimeFigureOut">
              <a:rPr lang="en-US" smtClean="0"/>
              <a:t>9/7/2018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D066D-E72B-4879-86F1-84B7967435AD}" type="slidenum">
              <a:rPr lang="en-US" smtClean="0"/>
              <a:t>‹#›</a:t>
            </a:fld>
            <a:endParaRPr lang="en-US"/>
          </a:p>
        </p:txBody>
      </p:sp>
    </p:spTree>
    <p:extLst>
      <p:ext uri="{BB962C8B-B14F-4D97-AF65-F5344CB8AC3E}">
        <p14:creationId xmlns:p14="http://schemas.microsoft.com/office/powerpoint/2010/main" val="1728980452"/>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00000">
              <a:srgbClr val="0070C0"/>
            </a:gs>
          </a:gsLst>
          <a:lin ang="54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2503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879041" y="2027539"/>
            <a:ext cx="9937820" cy="2677656"/>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نتایج تحقیقات این فرضیه را تأیید نمود که اساساً </a:t>
            </a:r>
            <a:r>
              <a:rPr lang="fa-IR" sz="2800" b="1" dirty="0" smtClean="0">
                <a:latin typeface="Adobe Arabic" panose="02040503050201020203" pitchFamily="18" charset="-78"/>
                <a:cs typeface="Adobe Arabic" panose="02040503050201020203" pitchFamily="18" charset="-78"/>
              </a:rPr>
              <a:t>عوامل اجتماعی </a:t>
            </a:r>
            <a:r>
              <a:rPr lang="fa-IR" sz="2800" dirty="0" smtClean="0">
                <a:latin typeface="Adobe Arabic" panose="02040503050201020203" pitchFamily="18" charset="-78"/>
                <a:cs typeface="Adobe Arabic" panose="02040503050201020203" pitchFamily="18" charset="-78"/>
              </a:rPr>
              <a:t>در بازدهی کارگران تاثیر دارند.  </a:t>
            </a:r>
          </a:p>
          <a:p>
            <a:pPr algn="r" rtl="1"/>
            <a:r>
              <a:rPr lang="fa-IR" sz="2800" dirty="0" smtClean="0">
                <a:latin typeface="Adobe Arabic" panose="02040503050201020203" pitchFamily="18" charset="-78"/>
                <a:cs typeface="Adobe Arabic" panose="02040503050201020203" pitchFamily="18" charset="-78"/>
              </a:rPr>
              <a:t>حتی در یکی از آزمایش های نور با وجود کم کردن روشنایی، تولید افزایش یافته بود. </a:t>
            </a:r>
          </a:p>
          <a:p>
            <a:pPr algn="r" rtl="1"/>
            <a:r>
              <a:rPr lang="fa-IR" sz="2800" dirty="0" smtClean="0">
                <a:latin typeface="Adobe Arabic" panose="02040503050201020203" pitchFamily="18" charset="-78"/>
                <a:cs typeface="Adobe Arabic" panose="02040503050201020203" pitchFamily="18" charset="-78"/>
              </a:rPr>
              <a:t>در آزمایش دیگری کارگران با به وجود آوردن گروه هایی بین خود در خصوص اینکه سطح تولید چقدر باید باشد، معیاری را تعیین کرده و اعضای گروه را وادار می‌کردند سطح تولید را از معیار تعیین شده توسط گروه افزایش ندهند. </a:t>
            </a:r>
          </a:p>
          <a:p>
            <a:pPr algn="r" rtl="1"/>
            <a:r>
              <a:rPr lang="fa-IR" sz="2800" dirty="0" smtClean="0">
                <a:latin typeface="Adobe Arabic" panose="02040503050201020203" pitchFamily="18" charset="-78"/>
                <a:cs typeface="Adobe Arabic" panose="02040503050201020203" pitchFamily="18" charset="-78"/>
              </a:rPr>
              <a:t>نتیجه تحقیقات این بود که: </a:t>
            </a:r>
          </a:p>
        </p:txBody>
      </p:sp>
      <p:sp>
        <p:nvSpPr>
          <p:cNvPr id="3" name="Rectangle 2"/>
          <p:cNvSpPr/>
          <p:nvPr/>
        </p:nvSpPr>
        <p:spPr>
          <a:xfrm>
            <a:off x="261257" y="4228141"/>
            <a:ext cx="9043516" cy="954107"/>
          </a:xfrm>
          <a:prstGeom prst="rect">
            <a:avLst/>
          </a:prstGeom>
        </p:spPr>
        <p:txBody>
          <a:bodyPr wrap="square">
            <a:spAutoFit/>
          </a:bodyPr>
          <a:lstStyle/>
          <a:p>
            <a:pPr algn="ctr" rtl="1"/>
            <a:r>
              <a:rPr lang="fa-IR" sz="2800" dirty="0" smtClean="0">
                <a:latin typeface="Adobe Arabic" panose="02040503050201020203" pitchFamily="18" charset="-78"/>
                <a:cs typeface="Adobe Arabic" panose="02040503050201020203" pitchFamily="18" charset="-78"/>
              </a:rPr>
              <a:t>« </a:t>
            </a:r>
            <a:r>
              <a:rPr lang="fa-IR" sz="2800" b="1" dirty="0" smtClean="0">
                <a:latin typeface="Adobe Arabic" panose="02040503050201020203" pitchFamily="18" charset="-78"/>
                <a:cs typeface="Adobe Arabic" panose="02040503050201020203" pitchFamily="18" charset="-78"/>
              </a:rPr>
              <a:t>سازمان یک نظام اجتماعی بوده و عنصر </a:t>
            </a:r>
            <a:r>
              <a:rPr lang="fa-IR" sz="2800" b="1" dirty="0" smtClean="0">
                <a:solidFill>
                  <a:srgbClr val="C00000"/>
                </a:solidFill>
                <a:latin typeface="Adobe Arabic" panose="02040503050201020203" pitchFamily="18" charset="-78"/>
                <a:cs typeface="Adobe Arabic" panose="02040503050201020203" pitchFamily="18" charset="-78"/>
              </a:rPr>
              <a:t>انسان</a:t>
            </a:r>
            <a:r>
              <a:rPr lang="fa-IR" sz="2800" b="1" dirty="0" smtClean="0">
                <a:latin typeface="Adobe Arabic" panose="02040503050201020203" pitchFamily="18" charset="-78"/>
                <a:cs typeface="Adobe Arabic" panose="02040503050201020203" pitchFamily="18" charset="-78"/>
              </a:rPr>
              <a:t> به عنوان مهمترین عنصر، در این نظام محسوب می‌شود. »</a:t>
            </a:r>
            <a:endParaRPr lang="en-US" sz="2800" b="1" dirty="0" smtClean="0">
              <a:latin typeface="Adobe Arabic" panose="02040503050201020203" pitchFamily="18" charset="-78"/>
              <a:cs typeface="Adobe Arabic" panose="02040503050201020203" pitchFamily="18" charset="-78"/>
            </a:endParaRPr>
          </a:p>
        </p:txBody>
      </p:sp>
      <p:sp>
        <p:nvSpPr>
          <p:cNvPr id="6" name="Right Arrow 5"/>
          <p:cNvSpPr/>
          <p:nvPr/>
        </p:nvSpPr>
        <p:spPr>
          <a:xfrm>
            <a:off x="1406770" y="355297"/>
            <a:ext cx="3215472" cy="1564748"/>
          </a:xfrm>
          <a:prstGeom prs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smtClean="0">
                <a:cs typeface="B Koodak" panose="00000700000000000000" pitchFamily="2" charset="-78"/>
              </a:rPr>
              <a:t>نتایج مطالعات هاثورن</a:t>
            </a:r>
            <a:endParaRPr lang="en-US" sz="2800" dirty="0">
              <a:cs typeface="B Koodak" panose="00000700000000000000" pitchFamily="2" charset="-78"/>
            </a:endParaRPr>
          </a:p>
        </p:txBody>
      </p:sp>
      <p:sp>
        <p:nvSpPr>
          <p:cNvPr id="7" name="Rectangle 6"/>
          <p:cNvSpPr/>
          <p:nvPr/>
        </p:nvSpPr>
        <p:spPr>
          <a:xfrm>
            <a:off x="2128575" y="5323608"/>
            <a:ext cx="7928149" cy="954107"/>
          </a:xfrm>
          <a:prstGeom prst="rect">
            <a:avLst/>
          </a:prstGeom>
        </p:spPr>
        <p:txBody>
          <a:bodyPr wrap="square">
            <a:spAutoFit/>
          </a:bodyPr>
          <a:lstStyle/>
          <a:p>
            <a:pPr algn="ctr" rtl="1"/>
            <a:r>
              <a:rPr lang="fa-IR" sz="2800" dirty="0" smtClean="0">
                <a:latin typeface="Adobe Arabic" panose="02040503050201020203" pitchFamily="18" charset="-78"/>
                <a:cs typeface="Adobe Arabic" panose="02040503050201020203" pitchFamily="18" charset="-78"/>
              </a:rPr>
              <a:t>بدین ترتیب عوامل تأثیرگذار در رفتار انسان و گروه ها و همچنین بعد «غیر رسمی» سازمان در دل «سازمان رسمی» بطور وسیع مورد کاوش و بررسی قرار گرفت. </a:t>
            </a:r>
            <a:endParaRPr lang="en-US" sz="2800"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958807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3" name="Right Arrow 2"/>
          <p:cNvSpPr/>
          <p:nvPr/>
        </p:nvSpPr>
        <p:spPr>
          <a:xfrm>
            <a:off x="1420540" y="390588"/>
            <a:ext cx="3215472" cy="1564748"/>
          </a:xfrm>
          <a:prstGeom prst="righ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smtClean="0">
                <a:cs typeface="B Koodak" panose="00000700000000000000" pitchFamily="2" charset="-78"/>
              </a:rPr>
              <a:t>نتایج مطالعات هاثورن</a:t>
            </a:r>
            <a:endParaRPr lang="en-US" sz="2800" dirty="0">
              <a:cs typeface="B Koodak" panose="00000700000000000000" pitchFamily="2" charset="-78"/>
            </a:endParaRPr>
          </a:p>
        </p:txBody>
      </p:sp>
      <p:sp>
        <p:nvSpPr>
          <p:cNvPr id="4" name="Rectangle 3"/>
          <p:cNvSpPr/>
          <p:nvPr/>
        </p:nvSpPr>
        <p:spPr>
          <a:xfrm>
            <a:off x="4752871" y="659847"/>
            <a:ext cx="6096000" cy="3539430"/>
          </a:xfrm>
          <a:prstGeom prst="rect">
            <a:avLst/>
          </a:prstGeom>
        </p:spPr>
        <p:txBody>
          <a:bodyPr>
            <a:spAutoFit/>
          </a:bodyPr>
          <a:lstStyle/>
          <a:p>
            <a:pPr marL="514350" indent="-514350" algn="r" rtl="1">
              <a:buClr>
                <a:srgbClr val="C00000"/>
              </a:buClr>
              <a:buFont typeface="Wingdings" panose="05000000000000000000" pitchFamily="2" charset="2"/>
              <a:buChar char="ü"/>
            </a:pPr>
            <a:r>
              <a:rPr lang="fa-IR" sz="3200" dirty="0" smtClean="0">
                <a:cs typeface="B Karim" panose="00000400000000000000" pitchFamily="2" charset="-78"/>
              </a:rPr>
              <a:t>یک تیم استرالیایی به رهبری التون مایو، مطالعات هاثورن را تا سال 1937 دنبال نمود. </a:t>
            </a:r>
          </a:p>
          <a:p>
            <a:pPr marL="514350" indent="-514350" algn="r" rtl="1">
              <a:buClr>
                <a:srgbClr val="C00000"/>
              </a:buClr>
              <a:buFont typeface="Wingdings" panose="05000000000000000000" pitchFamily="2" charset="2"/>
              <a:buChar char="ü"/>
            </a:pPr>
            <a:endParaRPr lang="fa-IR" sz="3200" dirty="0" smtClean="0">
              <a:cs typeface="B Karim" panose="00000400000000000000" pitchFamily="2" charset="-78"/>
            </a:endParaRPr>
          </a:p>
          <a:p>
            <a:pPr marL="514350" indent="-514350" algn="r" rtl="1">
              <a:buClr>
                <a:srgbClr val="C00000"/>
              </a:buClr>
              <a:buFont typeface="Wingdings" panose="05000000000000000000" pitchFamily="2" charset="2"/>
              <a:buChar char="ü"/>
            </a:pPr>
            <a:r>
              <a:rPr lang="fa-IR" sz="3200" dirty="0" smtClean="0">
                <a:cs typeface="B Karim" panose="00000400000000000000" pitchFamily="2" charset="-78"/>
              </a:rPr>
              <a:t>در طول این سال ها آزمایشات مختلفی در خصوص طراحی مجدد مشاغل، تغییرات در طول روز و هفته کاری، معمول کردن دوره های استراحت و طرح های دستمزد فردی و گروهی انجام گرفت. </a:t>
            </a:r>
          </a:p>
        </p:txBody>
      </p:sp>
      <p:sp>
        <p:nvSpPr>
          <p:cNvPr id="5" name="Rectangle 4"/>
          <p:cNvSpPr/>
          <p:nvPr/>
        </p:nvSpPr>
        <p:spPr>
          <a:xfrm>
            <a:off x="1688123" y="4422169"/>
            <a:ext cx="9160748" cy="1077218"/>
          </a:xfrm>
          <a:prstGeom prst="rect">
            <a:avLst/>
          </a:prstGeom>
        </p:spPr>
        <p:txBody>
          <a:bodyPr wrap="square">
            <a:spAutoFit/>
          </a:bodyPr>
          <a:lstStyle/>
          <a:p>
            <a:pPr marL="457200" indent="-457200" algn="r" rtl="1">
              <a:buClr>
                <a:srgbClr val="C00000"/>
              </a:buClr>
              <a:buFont typeface="Wingdings" panose="05000000000000000000" pitchFamily="2" charset="2"/>
              <a:buChar char="ü"/>
            </a:pPr>
            <a:r>
              <a:rPr lang="fa-IR" sz="3200" dirty="0" smtClean="0">
                <a:latin typeface="Adobe Arabic" panose="02040503050201020203" pitchFamily="18" charset="-78"/>
                <a:cs typeface="Adobe Arabic" panose="02040503050201020203" pitchFamily="18" charset="-78"/>
              </a:rPr>
              <a:t>« بر اساس این بررسی ها مشخص شد که عوامل تعیین کننده کلیدی رفتار کاری هر فرد، </a:t>
            </a:r>
            <a:r>
              <a:rPr lang="fa-IR" sz="3200" b="1" dirty="0" smtClean="0">
                <a:latin typeface="Adobe Arabic" panose="02040503050201020203" pitchFamily="18" charset="-78"/>
                <a:cs typeface="Adobe Arabic" panose="02040503050201020203" pitchFamily="18" charset="-78"/>
              </a:rPr>
              <a:t>هنجارهای اجتماعی حاکم بر گروه کاری</a:t>
            </a:r>
            <a:r>
              <a:rPr lang="fa-IR" sz="3200" dirty="0" smtClean="0">
                <a:latin typeface="Adobe Arabic" panose="02040503050201020203" pitchFamily="18" charset="-78"/>
                <a:cs typeface="Adobe Arabic" panose="02040503050201020203" pitchFamily="18" charset="-78"/>
              </a:rPr>
              <a:t> است. »</a:t>
            </a:r>
          </a:p>
        </p:txBody>
      </p:sp>
      <p:sp>
        <p:nvSpPr>
          <p:cNvPr id="6" name="TextBox 5"/>
          <p:cNvSpPr txBox="1"/>
          <p:nvPr/>
        </p:nvSpPr>
        <p:spPr>
          <a:xfrm>
            <a:off x="1759047" y="5651941"/>
            <a:ext cx="4730782" cy="584775"/>
          </a:xfrm>
          <a:prstGeom prst="rect">
            <a:avLst/>
          </a:prstGeom>
          <a:noFill/>
        </p:spPr>
        <p:txBody>
          <a:bodyPr wrap="none" rtlCol="0">
            <a:spAutoFit/>
          </a:bodyPr>
          <a:lstStyle/>
          <a:p>
            <a:pPr algn="ctr" rtl="1"/>
            <a:r>
              <a:rPr lang="fa-IR" sz="3200" b="1" dirty="0" smtClean="0">
                <a:solidFill>
                  <a:srgbClr val="C00000"/>
                </a:solidFill>
                <a:latin typeface="Adobe Arabic" panose="02040503050201020203" pitchFamily="18" charset="-78"/>
                <a:cs typeface="Adobe Arabic" panose="02040503050201020203" pitchFamily="18" charset="-78"/>
              </a:rPr>
              <a:t>همچنین التون مایو به این نتایج رسید که: </a:t>
            </a:r>
            <a:endParaRPr lang="en-US" sz="3200" b="1" dirty="0">
              <a:solidFill>
                <a:srgbClr val="C00000"/>
              </a:solidFill>
              <a:latin typeface="Adobe Arabic" panose="02040503050201020203" pitchFamily="18" charset="-78"/>
              <a:cs typeface="Adobe Arabic" panose="02040503050201020203" pitchFamily="18" charset="-78"/>
            </a:endParaRPr>
          </a:p>
        </p:txBody>
      </p:sp>
      <p:sp>
        <p:nvSpPr>
          <p:cNvPr id="7" name="Curved Down Arrow 6"/>
          <p:cNvSpPr/>
          <p:nvPr/>
        </p:nvSpPr>
        <p:spPr>
          <a:xfrm rot="10800000">
            <a:off x="231112" y="6117527"/>
            <a:ext cx="1718267" cy="643094"/>
          </a:xfrm>
          <a:prstGeom prst="curvedDownArrow">
            <a:avLst>
              <a:gd name="adj1" fmla="val 25000"/>
              <a:gd name="adj2" fmla="val 65750"/>
              <a:gd name="adj3" fmla="val 25000"/>
            </a:avLst>
          </a:prstGeom>
        </p:spPr>
        <p:style>
          <a:lnRef idx="2">
            <a:schemeClr val="dk1">
              <a:shade val="50000"/>
            </a:schemeClr>
          </a:lnRef>
          <a:fillRef idx="1003">
            <a:schemeClr val="dk2"/>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9337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10" name="Rectangle 9"/>
          <p:cNvSpPr/>
          <p:nvPr/>
        </p:nvSpPr>
        <p:spPr>
          <a:xfrm>
            <a:off x="754228" y="786137"/>
            <a:ext cx="10028255" cy="1384995"/>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گروه، نفوذ زیادی بر اعضای خود دارد و می‌تواند بهره وری آنان را در محیط کار تحت تاثیر منفی یا مثبت قرار دهد. در واقع میزان کاری که یک کارگر انجام می‌دهد، صرفا بر اساس ظرفیت و توانایی فیزیکی نیست بلکه با ظرفیت و توانایی اجتماعی وی در گروه نیز مرتبط است. </a:t>
            </a:r>
          </a:p>
        </p:txBody>
      </p:sp>
      <p:sp>
        <p:nvSpPr>
          <p:cNvPr id="12" name="10-Point Star 11"/>
          <p:cNvSpPr/>
          <p:nvPr/>
        </p:nvSpPr>
        <p:spPr>
          <a:xfrm>
            <a:off x="11153669" y="3262184"/>
            <a:ext cx="564383" cy="473898"/>
          </a:xfrm>
          <a:prstGeom prst="star1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3</a:t>
            </a:r>
            <a:endParaRPr lang="en-US" dirty="0"/>
          </a:p>
        </p:txBody>
      </p:sp>
      <p:sp>
        <p:nvSpPr>
          <p:cNvPr id="18" name="Rectangle 17"/>
          <p:cNvSpPr/>
          <p:nvPr/>
        </p:nvSpPr>
        <p:spPr>
          <a:xfrm>
            <a:off x="865363" y="2136249"/>
            <a:ext cx="8691824" cy="954107"/>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کارکنان صرفا با پول برانگیخته نمی‌شوند بلکه پاداش و تشویق های غیرمادی در میزان بازدهی و علاقه‌مندی فرد و در انگیزش و رضایت خاطر و خشنودی کارگر تأثیر مستقیم دارد. </a:t>
            </a:r>
          </a:p>
        </p:txBody>
      </p:sp>
      <p:sp>
        <p:nvSpPr>
          <p:cNvPr id="19" name="Rectangle 18"/>
          <p:cNvSpPr/>
          <p:nvPr/>
        </p:nvSpPr>
        <p:spPr>
          <a:xfrm>
            <a:off x="4058457" y="3212862"/>
            <a:ext cx="7095212" cy="523220"/>
          </a:xfrm>
          <a:prstGeom prst="rect">
            <a:avLst/>
          </a:prstGeom>
        </p:spPr>
        <p:txBody>
          <a:bodyPr wrap="none">
            <a:spAutoFit/>
          </a:bodyPr>
          <a:lstStyle/>
          <a:p>
            <a:pPr algn="r" rtl="1"/>
            <a:r>
              <a:rPr lang="fa-IR" sz="2800" dirty="0" smtClean="0">
                <a:latin typeface="Adobe Arabic" panose="02040503050201020203" pitchFamily="18" charset="-78"/>
                <a:cs typeface="Adobe Arabic" panose="02040503050201020203" pitchFamily="18" charset="-78"/>
              </a:rPr>
              <a:t>سرپرستی اثربخش برای حفظ روحیه کارکنان و بهره وری آنان اهمیت دارد. </a:t>
            </a:r>
          </a:p>
        </p:txBody>
      </p:sp>
      <p:sp>
        <p:nvSpPr>
          <p:cNvPr id="20" name="Rectangle 19"/>
          <p:cNvSpPr/>
          <p:nvPr/>
        </p:nvSpPr>
        <p:spPr>
          <a:xfrm>
            <a:off x="1082005" y="3767982"/>
            <a:ext cx="7595349" cy="523220"/>
          </a:xfrm>
          <a:prstGeom prst="rect">
            <a:avLst/>
          </a:prstGeom>
        </p:spPr>
        <p:txBody>
          <a:bodyPr wrap="none">
            <a:spAutoFit/>
          </a:bodyPr>
          <a:lstStyle/>
          <a:p>
            <a:pPr algn="r" rtl="1"/>
            <a:r>
              <a:rPr lang="fa-IR" sz="2800" dirty="0" smtClean="0">
                <a:latin typeface="Adobe Arabic" panose="02040503050201020203" pitchFamily="18" charset="-78"/>
                <a:cs typeface="Adobe Arabic" panose="02040503050201020203" pitchFamily="18" charset="-78"/>
              </a:rPr>
              <a:t>بالاترین سطح تخصص نمیتواند از لحاظ تقسیم کار بالاترین کارایی را ایجاد نماید. </a:t>
            </a:r>
          </a:p>
        </p:txBody>
      </p:sp>
      <p:sp>
        <p:nvSpPr>
          <p:cNvPr id="21" name="Rectangle 20"/>
          <p:cNvSpPr/>
          <p:nvPr/>
        </p:nvSpPr>
        <p:spPr>
          <a:xfrm>
            <a:off x="4391080" y="4372337"/>
            <a:ext cx="6429965" cy="523220"/>
          </a:xfrm>
          <a:prstGeom prst="rect">
            <a:avLst/>
          </a:prstGeom>
        </p:spPr>
        <p:txBody>
          <a:bodyPr wrap="none">
            <a:spAutoFit/>
          </a:bodyPr>
          <a:lstStyle/>
          <a:p>
            <a:pPr algn="r" rtl="1"/>
            <a:r>
              <a:rPr lang="fa-IR" sz="2800" dirty="0" smtClean="0">
                <a:latin typeface="Adobe Arabic" panose="02040503050201020203" pitchFamily="18" charset="-78"/>
                <a:cs typeface="Adobe Arabic" panose="02040503050201020203" pitchFamily="18" charset="-78"/>
              </a:rPr>
              <a:t>شخصیت گروه های غیر رسمی تاثیر زیادی به عملکرد کارکنان دارد. </a:t>
            </a:r>
          </a:p>
        </p:txBody>
      </p:sp>
      <p:sp>
        <p:nvSpPr>
          <p:cNvPr id="22" name="Rectangle 21"/>
          <p:cNvSpPr/>
          <p:nvPr/>
        </p:nvSpPr>
        <p:spPr>
          <a:xfrm>
            <a:off x="865363" y="4916489"/>
            <a:ext cx="9073661" cy="954107"/>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به علت مهم بودن ارتباط بین اعضای گروه های کاری، رهبران غیر رسمی از نقش و تاثیر بسیار مهمی بین اعضای گروه برخوردارند. </a:t>
            </a:r>
          </a:p>
        </p:txBody>
      </p:sp>
      <p:sp>
        <p:nvSpPr>
          <p:cNvPr id="23" name="Rectangle 22"/>
          <p:cNvSpPr/>
          <p:nvPr/>
        </p:nvSpPr>
        <p:spPr>
          <a:xfrm>
            <a:off x="-282431" y="5800087"/>
            <a:ext cx="6893170" cy="954107"/>
          </a:xfrm>
          <a:prstGeom prst="rect">
            <a:avLst/>
          </a:prstGeom>
        </p:spPr>
        <p:txBody>
          <a:bodyPr wrap="square">
            <a:spAutoFit/>
          </a:bodyPr>
          <a:lstStyle/>
          <a:p>
            <a:pPr algn="ctr" rtl="1"/>
            <a:r>
              <a:rPr lang="fa-IR" sz="2800" dirty="0" smtClean="0">
                <a:latin typeface="Adobe Arabic" panose="02040503050201020203" pitchFamily="18" charset="-78"/>
                <a:cs typeface="Adobe Arabic" panose="02040503050201020203" pitchFamily="18" charset="-78"/>
              </a:rPr>
              <a:t>موثرترین روش رهبری بر پایه مشارکت و رعایت انصاف و توجه به فرودستان استوار است.</a:t>
            </a:r>
            <a:endParaRPr lang="en-US" sz="2800" dirty="0">
              <a:latin typeface="Adobe Arabic" panose="02040503050201020203" pitchFamily="18" charset="-78"/>
              <a:cs typeface="Adobe Arabic" panose="02040503050201020203" pitchFamily="18" charset="-78"/>
            </a:endParaRPr>
          </a:p>
        </p:txBody>
      </p:sp>
      <p:sp>
        <p:nvSpPr>
          <p:cNvPr id="24" name="10-Point Star 23"/>
          <p:cNvSpPr/>
          <p:nvPr/>
        </p:nvSpPr>
        <p:spPr>
          <a:xfrm>
            <a:off x="6231653" y="5891528"/>
            <a:ext cx="564383" cy="473898"/>
          </a:xfrm>
          <a:prstGeom prst="star1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7</a:t>
            </a:r>
            <a:endParaRPr lang="en-US" dirty="0"/>
          </a:p>
        </p:txBody>
      </p:sp>
      <p:sp>
        <p:nvSpPr>
          <p:cNvPr id="25" name="10-Point Star 24"/>
          <p:cNvSpPr/>
          <p:nvPr/>
        </p:nvSpPr>
        <p:spPr>
          <a:xfrm>
            <a:off x="10781645" y="900042"/>
            <a:ext cx="564383" cy="473898"/>
          </a:xfrm>
          <a:prstGeom prst="star1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a:t>
            </a:r>
            <a:endParaRPr lang="en-US" dirty="0"/>
          </a:p>
        </p:txBody>
      </p:sp>
      <p:sp>
        <p:nvSpPr>
          <p:cNvPr id="26" name="10-Point Star 25"/>
          <p:cNvSpPr/>
          <p:nvPr/>
        </p:nvSpPr>
        <p:spPr>
          <a:xfrm>
            <a:off x="9605451" y="2171132"/>
            <a:ext cx="564383" cy="473898"/>
          </a:xfrm>
          <a:prstGeom prst="star1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2</a:t>
            </a:r>
            <a:endParaRPr lang="en-US" dirty="0"/>
          </a:p>
        </p:txBody>
      </p:sp>
      <p:sp>
        <p:nvSpPr>
          <p:cNvPr id="27" name="10-Point Star 26"/>
          <p:cNvSpPr/>
          <p:nvPr/>
        </p:nvSpPr>
        <p:spPr>
          <a:xfrm>
            <a:off x="9088499" y="3798330"/>
            <a:ext cx="564383" cy="473898"/>
          </a:xfrm>
          <a:prstGeom prst="star1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4</a:t>
            </a:r>
            <a:endParaRPr lang="en-US" dirty="0"/>
          </a:p>
        </p:txBody>
      </p:sp>
      <p:sp>
        <p:nvSpPr>
          <p:cNvPr id="28" name="10-Point Star 27"/>
          <p:cNvSpPr/>
          <p:nvPr/>
        </p:nvSpPr>
        <p:spPr>
          <a:xfrm>
            <a:off x="10961914" y="4421659"/>
            <a:ext cx="564383" cy="473898"/>
          </a:xfrm>
          <a:prstGeom prst="star1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5</a:t>
            </a:r>
            <a:endParaRPr lang="en-US" dirty="0"/>
          </a:p>
        </p:txBody>
      </p:sp>
      <p:sp>
        <p:nvSpPr>
          <p:cNvPr id="29" name="10-Point Star 28"/>
          <p:cNvSpPr/>
          <p:nvPr/>
        </p:nvSpPr>
        <p:spPr>
          <a:xfrm>
            <a:off x="9949606" y="4985671"/>
            <a:ext cx="564383" cy="473898"/>
          </a:xfrm>
          <a:prstGeom prst="star1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6</a:t>
            </a:r>
            <a:endParaRPr lang="en-US" dirty="0"/>
          </a:p>
        </p:txBody>
      </p:sp>
    </p:spTree>
    <p:extLst>
      <p:ext uri="{BB962C8B-B14F-4D97-AF65-F5344CB8AC3E}">
        <p14:creationId xmlns:p14="http://schemas.microsoft.com/office/powerpoint/2010/main" val="170698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3" name="Rounded Rectangle 2"/>
          <p:cNvSpPr/>
          <p:nvPr/>
        </p:nvSpPr>
        <p:spPr>
          <a:xfrm>
            <a:off x="3366198" y="140676"/>
            <a:ext cx="6430945" cy="1416818"/>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b="1" dirty="0" smtClean="0">
                <a:cs typeface="B Koodak" panose="00000700000000000000" pitchFamily="2" charset="-78"/>
              </a:rPr>
              <a:t>نظریه سلسله مراتب نیازهای انسانی مازلو </a:t>
            </a:r>
          </a:p>
        </p:txBody>
      </p:sp>
      <p:sp>
        <p:nvSpPr>
          <p:cNvPr id="4" name="Rectangle 3"/>
          <p:cNvSpPr/>
          <p:nvPr/>
        </p:nvSpPr>
        <p:spPr>
          <a:xfrm>
            <a:off x="0" y="2947586"/>
            <a:ext cx="11053186" cy="2246769"/>
          </a:xfrm>
          <a:prstGeom prst="rect">
            <a:avLst/>
          </a:prstGeom>
        </p:spPr>
        <p:txBody>
          <a:bodyPr wrap="square">
            <a:spAutoFit/>
          </a:bodyPr>
          <a:lstStyle/>
          <a:p>
            <a:pPr marL="514350" indent="-514350" algn="r" rtl="1">
              <a:buClr>
                <a:srgbClr val="C00000"/>
              </a:buClr>
              <a:buFont typeface="+mj-lt"/>
              <a:buAutoNum type="arabicParenR"/>
            </a:pPr>
            <a:r>
              <a:rPr lang="fa-IR" sz="2800" b="1" dirty="0" smtClean="0">
                <a:latin typeface="Adobe Arabic" panose="02040503050201020203" pitchFamily="18" charset="-78"/>
                <a:cs typeface="Adobe Arabic" panose="02040503050201020203" pitchFamily="18" charset="-78"/>
              </a:rPr>
              <a:t>اصل منسجم بودن وجود انسان </a:t>
            </a:r>
            <a:r>
              <a:rPr lang="fa-IR" sz="2800" dirty="0" smtClean="0">
                <a:latin typeface="Adobe Arabic" panose="02040503050201020203" pitchFamily="18" charset="-78"/>
                <a:cs typeface="Adobe Arabic" panose="02040503050201020203" pitchFamily="18" charset="-78"/>
              </a:rPr>
              <a:t>(انسان یک کل منسجم و نظام یافته است) </a:t>
            </a:r>
          </a:p>
          <a:p>
            <a:pPr marL="514350" indent="-514350" algn="r" rtl="1">
              <a:buClr>
                <a:srgbClr val="C00000"/>
              </a:buClr>
              <a:buFont typeface="+mj-lt"/>
              <a:buAutoNum type="arabicParenR"/>
            </a:pPr>
            <a:r>
              <a:rPr lang="fa-IR" sz="2800" b="1" dirty="0" smtClean="0">
                <a:latin typeface="Adobe Arabic" panose="02040503050201020203" pitchFamily="18" charset="-78"/>
                <a:cs typeface="Adobe Arabic" panose="02040503050201020203" pitchFamily="18" charset="-78"/>
              </a:rPr>
              <a:t>اصل موقتی بودن ارضای نیاز. </a:t>
            </a:r>
          </a:p>
          <a:p>
            <a:pPr marL="514350" indent="-514350" algn="r" rtl="1">
              <a:buClr>
                <a:srgbClr val="C00000"/>
              </a:buClr>
              <a:buFont typeface="+mj-lt"/>
              <a:buAutoNum type="arabicParenR"/>
            </a:pPr>
            <a:r>
              <a:rPr lang="fa-IR" sz="2800" b="1" dirty="0" smtClean="0">
                <a:latin typeface="Adobe Arabic" panose="02040503050201020203" pitchFamily="18" charset="-78"/>
                <a:cs typeface="Adobe Arabic" panose="02040503050201020203" pitchFamily="18" charset="-78"/>
              </a:rPr>
              <a:t>اصل متنوع بودن نیازهای آگاهانه </a:t>
            </a:r>
            <a:r>
              <a:rPr lang="fa-IR" sz="2800" dirty="0" smtClean="0">
                <a:latin typeface="Adobe Arabic" panose="02040503050201020203" pitchFamily="18" charset="-78"/>
                <a:cs typeface="Adobe Arabic" panose="02040503050201020203" pitchFamily="18" charset="-78"/>
              </a:rPr>
              <a:t>(نیازهای بیرونی انسان) </a:t>
            </a:r>
            <a:r>
              <a:rPr lang="fa-IR" sz="2800" b="1" dirty="0" smtClean="0">
                <a:latin typeface="Adobe Arabic" panose="02040503050201020203" pitchFamily="18" charset="-78"/>
                <a:cs typeface="Adobe Arabic" panose="02040503050201020203" pitchFamily="18" charset="-78"/>
              </a:rPr>
              <a:t>نسبت به نیازهای ناآگاهانه </a:t>
            </a:r>
            <a:r>
              <a:rPr lang="fa-IR" sz="2800" dirty="0" smtClean="0">
                <a:latin typeface="Adobe Arabic" panose="02040503050201020203" pitchFamily="18" charset="-78"/>
                <a:cs typeface="Adobe Arabic" panose="02040503050201020203" pitchFamily="18" charset="-78"/>
              </a:rPr>
              <a:t>(نیازهای درونی) </a:t>
            </a:r>
            <a:r>
              <a:rPr lang="fa-IR" sz="2800" b="1" dirty="0" smtClean="0">
                <a:latin typeface="Adobe Arabic" panose="02040503050201020203" pitchFamily="18" charset="-78"/>
                <a:cs typeface="Adobe Arabic" panose="02040503050201020203" pitchFamily="18" charset="-78"/>
              </a:rPr>
              <a:t>او. </a:t>
            </a:r>
          </a:p>
          <a:p>
            <a:pPr marL="514350" indent="-514350" algn="r" rtl="1">
              <a:buClr>
                <a:srgbClr val="C00000"/>
              </a:buClr>
              <a:buFont typeface="+mj-lt"/>
              <a:buAutoNum type="arabicParenR"/>
            </a:pPr>
            <a:r>
              <a:rPr lang="fa-IR" sz="2800" b="1" dirty="0" smtClean="0">
                <a:latin typeface="Adobe Arabic" panose="02040503050201020203" pitchFamily="18" charset="-78"/>
                <a:cs typeface="Adobe Arabic" panose="02040503050201020203" pitchFamily="18" charset="-78"/>
              </a:rPr>
              <a:t>اصل کاهش شدت نیاز ارضا شده. </a:t>
            </a:r>
            <a:r>
              <a:rPr lang="fa-IR" sz="2800" dirty="0" smtClean="0">
                <a:latin typeface="Adobe Arabic" panose="02040503050201020203" pitchFamily="18" charset="-78"/>
                <a:cs typeface="Adobe Arabic" panose="02040503050201020203" pitchFamily="18" charset="-78"/>
              </a:rPr>
              <a:t>به این مفهوم که هرگاه نیازی ارضا شود به طور موقت از شدت تأثیر آن بر رفتار انسان کاسته میشود. </a:t>
            </a:r>
          </a:p>
        </p:txBody>
      </p:sp>
      <p:sp>
        <p:nvSpPr>
          <p:cNvPr id="5" name="Rectangle 4"/>
          <p:cNvSpPr/>
          <p:nvPr/>
        </p:nvSpPr>
        <p:spPr>
          <a:xfrm>
            <a:off x="-100481" y="2140739"/>
            <a:ext cx="11897246" cy="954107"/>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این نظریه توسط آبراهام مازلو ارائه شده است و در مورد نیازهای انسانی است. و مبتنی بر پنج فرض عمده درباره ی ماهیت انسان است: </a:t>
            </a:r>
          </a:p>
        </p:txBody>
      </p:sp>
      <p:sp>
        <p:nvSpPr>
          <p:cNvPr id="8" name="Rectangle 7"/>
          <p:cNvSpPr/>
          <p:nvPr/>
        </p:nvSpPr>
        <p:spPr>
          <a:xfrm>
            <a:off x="140677" y="5194355"/>
            <a:ext cx="10148834" cy="1384995"/>
          </a:xfrm>
          <a:prstGeom prst="rect">
            <a:avLst/>
          </a:prstGeom>
        </p:spPr>
        <p:txBody>
          <a:bodyPr wrap="square">
            <a:spAutoFit/>
          </a:bodyPr>
          <a:lstStyle/>
          <a:p>
            <a:pPr algn="ctr" rtl="1"/>
            <a:r>
              <a:rPr lang="fa-IR" sz="2800" b="1" dirty="0" smtClean="0">
                <a:solidFill>
                  <a:srgbClr val="C00000"/>
                </a:solidFill>
                <a:latin typeface="Adobe Arabic" panose="02040503050201020203" pitchFamily="18" charset="-78"/>
                <a:cs typeface="Adobe Arabic" panose="02040503050201020203" pitchFamily="18" charset="-78"/>
              </a:rPr>
              <a:t>5) </a:t>
            </a:r>
            <a:r>
              <a:rPr lang="fa-IR" sz="2800" b="1" dirty="0" smtClean="0">
                <a:latin typeface="Adobe Arabic" panose="02040503050201020203" pitchFamily="18" charset="-78"/>
                <a:cs typeface="Adobe Arabic" panose="02040503050201020203" pitchFamily="18" charset="-78"/>
              </a:rPr>
              <a:t> اصل توالی. ( </a:t>
            </a:r>
            <a:r>
              <a:rPr lang="fa-IR" sz="2800" dirty="0" smtClean="0">
                <a:latin typeface="Adobe Arabic" panose="02040503050201020203" pitchFamily="18" charset="-78"/>
                <a:cs typeface="Adobe Arabic" panose="02040503050201020203" pitchFamily="18" charset="-78"/>
              </a:rPr>
              <a:t>به این مفهوم که نیازهای انسان را می‌توان در قالب یک سلسله مراتب نسبتا قابل پیش بینی مطرح کرد؛ که سطوح پایین نیازهای اولیه و سطوح بالا نیازهای سطح بالا را نشان میدهند. که بعد از ارضای نیازهای سطح پایین، شدت می‌یابند. )</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534961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90689017"/>
              </p:ext>
            </p:extLst>
          </p:nvPr>
        </p:nvGraphicFramePr>
        <p:xfrm>
          <a:off x="618068" y="414867"/>
          <a:ext cx="6993466" cy="5122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Brace 6"/>
          <p:cNvSpPr/>
          <p:nvPr/>
        </p:nvSpPr>
        <p:spPr>
          <a:xfrm>
            <a:off x="8136467" y="414866"/>
            <a:ext cx="770467" cy="1642533"/>
          </a:xfrm>
          <a:prstGeom prst="rightBrace">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Right Brace 7"/>
          <p:cNvSpPr/>
          <p:nvPr/>
        </p:nvSpPr>
        <p:spPr>
          <a:xfrm>
            <a:off x="8136467" y="2057399"/>
            <a:ext cx="770467" cy="3445934"/>
          </a:xfrm>
          <a:prstGeom prst="rightBrace">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0" name="Straight Connector 9"/>
          <p:cNvCxnSpPr/>
          <p:nvPr/>
        </p:nvCxnSpPr>
        <p:spPr>
          <a:xfrm flipH="1">
            <a:off x="5207000" y="2057399"/>
            <a:ext cx="2929467" cy="0"/>
          </a:xfrm>
          <a:prstGeom prst="line">
            <a:avLst/>
          </a:prstGeom>
          <a:ln w="28575">
            <a:prstDash val="dash"/>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9058285" y="820633"/>
            <a:ext cx="1624163" cy="830997"/>
          </a:xfrm>
          <a:prstGeom prst="rect">
            <a:avLst/>
          </a:prstGeom>
          <a:noFill/>
        </p:spPr>
        <p:txBody>
          <a:bodyPr wrap="none" rtlCol="0">
            <a:spAutoFit/>
          </a:bodyPr>
          <a:lstStyle/>
          <a:p>
            <a:pPr algn="ctr" rtl="1"/>
            <a:r>
              <a:rPr lang="fa-IR" sz="2400" dirty="0" smtClean="0">
                <a:latin typeface="Adobe Arabic" panose="02040503050201020203" pitchFamily="18" charset="-78"/>
                <a:cs typeface="Adobe Arabic" panose="02040503050201020203" pitchFamily="18" charset="-78"/>
              </a:rPr>
              <a:t>نیازهای سطح بالا </a:t>
            </a:r>
          </a:p>
          <a:p>
            <a:pPr algn="ctr" rtl="1"/>
            <a:r>
              <a:rPr lang="fa-IR" sz="2400" dirty="0" smtClean="0">
                <a:latin typeface="Adobe Arabic" panose="02040503050201020203" pitchFamily="18" charset="-78"/>
                <a:cs typeface="Adobe Arabic" panose="02040503050201020203" pitchFamily="18" charset="-78"/>
              </a:rPr>
              <a:t>(نیازهای درونی)</a:t>
            </a:r>
            <a:endParaRPr lang="en-US" sz="2400" dirty="0">
              <a:latin typeface="Adobe Arabic" panose="02040503050201020203" pitchFamily="18" charset="-78"/>
              <a:cs typeface="Adobe Arabic" panose="02040503050201020203" pitchFamily="18" charset="-78"/>
            </a:endParaRPr>
          </a:p>
        </p:txBody>
      </p:sp>
      <p:sp>
        <p:nvSpPr>
          <p:cNvPr id="12" name="TextBox 11"/>
          <p:cNvSpPr txBox="1"/>
          <p:nvPr/>
        </p:nvSpPr>
        <p:spPr>
          <a:xfrm>
            <a:off x="9102368" y="3457200"/>
            <a:ext cx="1779654" cy="830997"/>
          </a:xfrm>
          <a:prstGeom prst="rect">
            <a:avLst/>
          </a:prstGeom>
          <a:noFill/>
        </p:spPr>
        <p:txBody>
          <a:bodyPr wrap="none" rtlCol="0">
            <a:spAutoFit/>
          </a:bodyPr>
          <a:lstStyle/>
          <a:p>
            <a:pPr algn="ctr" rtl="1"/>
            <a:r>
              <a:rPr lang="fa-IR" sz="2400" dirty="0" smtClean="0">
                <a:latin typeface="Adobe Arabic" panose="02040503050201020203" pitchFamily="18" charset="-78"/>
                <a:cs typeface="Adobe Arabic" panose="02040503050201020203" pitchFamily="18" charset="-78"/>
              </a:rPr>
              <a:t>نیازهای سطح پایین </a:t>
            </a:r>
          </a:p>
          <a:p>
            <a:pPr algn="ctr" rtl="1"/>
            <a:r>
              <a:rPr lang="fa-IR" sz="2400" dirty="0" smtClean="0">
                <a:latin typeface="Adobe Arabic" panose="02040503050201020203" pitchFamily="18" charset="-78"/>
                <a:cs typeface="Adobe Arabic" panose="02040503050201020203" pitchFamily="18" charset="-78"/>
              </a:rPr>
              <a:t>(نیازهای بیرونی)</a:t>
            </a:r>
            <a:endParaRPr lang="en-US" sz="2400" dirty="0">
              <a:latin typeface="Adobe Arabic" panose="02040503050201020203" pitchFamily="18" charset="-78"/>
              <a:cs typeface="Adobe Arabic" panose="02040503050201020203" pitchFamily="18" charset="-78"/>
            </a:endParaRPr>
          </a:p>
        </p:txBody>
      </p:sp>
      <p:sp>
        <p:nvSpPr>
          <p:cNvPr id="13" name="TextBox 12"/>
          <p:cNvSpPr txBox="1"/>
          <p:nvPr/>
        </p:nvSpPr>
        <p:spPr>
          <a:xfrm>
            <a:off x="2743201" y="5960532"/>
            <a:ext cx="2852063" cy="523220"/>
          </a:xfrm>
          <a:prstGeom prst="rect">
            <a:avLst/>
          </a:prstGeom>
          <a:noFill/>
        </p:spPr>
        <p:txBody>
          <a:bodyPr wrap="none" rtlCol="0">
            <a:spAutoFit/>
          </a:bodyPr>
          <a:lstStyle/>
          <a:p>
            <a:r>
              <a:rPr lang="fa-IR" sz="2800" b="1" dirty="0" smtClean="0">
                <a:solidFill>
                  <a:srgbClr val="C00000"/>
                </a:solidFill>
                <a:latin typeface="Adobe Arabic" panose="02040503050201020203" pitchFamily="18" charset="-78"/>
                <a:cs typeface="Adobe Arabic" panose="02040503050201020203" pitchFamily="18" charset="-78"/>
              </a:rPr>
              <a:t>هرم سلسله مراتب نیاز مازلو</a:t>
            </a:r>
            <a:endParaRPr lang="en-US" sz="2800" b="1" dirty="0">
              <a:solidFill>
                <a:srgbClr val="C0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944288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3" name="Left Arrow 2"/>
          <p:cNvSpPr/>
          <p:nvPr/>
        </p:nvSpPr>
        <p:spPr>
          <a:xfrm>
            <a:off x="7445829" y="35329"/>
            <a:ext cx="3064748" cy="1576134"/>
          </a:xfrm>
          <a:prstGeom prst="leftArrow">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2400" dirty="0" smtClean="0">
                <a:cs typeface="B Koodak" panose="00000700000000000000" pitchFamily="2" charset="-78"/>
              </a:rPr>
              <a:t>سلسله مراتب نیاز مازلو</a:t>
            </a:r>
          </a:p>
        </p:txBody>
      </p:sp>
      <p:sp>
        <p:nvSpPr>
          <p:cNvPr id="4" name="Rectangle 3"/>
          <p:cNvSpPr/>
          <p:nvPr/>
        </p:nvSpPr>
        <p:spPr>
          <a:xfrm>
            <a:off x="160866" y="1858020"/>
            <a:ext cx="11650133" cy="954107"/>
          </a:xfrm>
          <a:prstGeom prst="rect">
            <a:avLst/>
          </a:prstGeom>
        </p:spPr>
        <p:txBody>
          <a:bodyPr wrap="square">
            <a:spAutoFit/>
          </a:bodyPr>
          <a:lstStyle/>
          <a:p>
            <a:pPr algn="r" rtl="1"/>
            <a:r>
              <a:rPr lang="fa-IR" sz="2800" b="1" dirty="0" smtClean="0">
                <a:latin typeface="Adobe Arabic" panose="02040503050201020203" pitchFamily="18" charset="-78"/>
                <a:cs typeface="Adobe Arabic" panose="02040503050201020203" pitchFamily="18" charset="-78"/>
              </a:rPr>
              <a:t>نکته: </a:t>
            </a:r>
            <a:r>
              <a:rPr lang="fa-IR" sz="2800" dirty="0" smtClean="0">
                <a:latin typeface="Adobe Arabic" panose="02040503050201020203" pitchFamily="18" charset="-78"/>
                <a:cs typeface="Adobe Arabic" panose="02040503050201020203" pitchFamily="18" charset="-78"/>
              </a:rPr>
              <a:t>میتوان گفت که اصل کاهش شدت نیاز ارضا شده و اصل توالی فقط در مورد نیازهای سطوح پایین صدق می‌کنند و در سطوح بالا مانند نیاز به احترام، با پاسخگویی به این نیاز شدت آن بیشتر میشود و کاهش نمی‌یابد. </a:t>
            </a:r>
            <a:endParaRPr lang="en-US" sz="2800" dirty="0">
              <a:latin typeface="Adobe Arabic" panose="02040503050201020203" pitchFamily="18" charset="-78"/>
              <a:cs typeface="Adobe Arabic" panose="02040503050201020203" pitchFamily="18" charset="-78"/>
            </a:endParaRPr>
          </a:p>
        </p:txBody>
      </p:sp>
      <p:sp>
        <p:nvSpPr>
          <p:cNvPr id="5" name="Rectangle 4"/>
          <p:cNvSpPr/>
          <p:nvPr/>
        </p:nvSpPr>
        <p:spPr>
          <a:xfrm>
            <a:off x="829733" y="3404793"/>
            <a:ext cx="9406468" cy="2554545"/>
          </a:xfrm>
          <a:prstGeom prst="rect">
            <a:avLst/>
          </a:prstGeom>
        </p:spPr>
        <p:txBody>
          <a:bodyPr wrap="square">
            <a:spAutoFit/>
          </a:bodyPr>
          <a:lstStyle/>
          <a:p>
            <a:pPr algn="ctr" rtl="1"/>
            <a:r>
              <a:rPr lang="fa-IR" sz="3200" dirty="0" smtClean="0">
                <a:latin typeface="Adobe Arabic" panose="02040503050201020203" pitchFamily="18" charset="-78"/>
                <a:cs typeface="Adobe Arabic" panose="02040503050201020203" pitchFamily="18" charset="-78"/>
              </a:rPr>
              <a:t>به اعتقاد مازلو نیازهای سطح پایین (نیازهای بیرونی) توسط پاداش های بیرونی، مانند حقوق و نیازهای سطح بالا (نیازهای درونی)  توسط پاداش های درونی، مثل احساس رضایت از انجام کار معین، ارضا می‌شوند.</a:t>
            </a:r>
          </a:p>
          <a:p>
            <a:pPr algn="ctr" rtl="1"/>
            <a:r>
              <a:rPr lang="fa-IR" sz="3200" dirty="0" smtClean="0">
                <a:latin typeface="Adobe Arabic" panose="02040503050201020203" pitchFamily="18" charset="-78"/>
                <a:cs typeface="Adobe Arabic" panose="02040503050201020203" pitchFamily="18" charset="-78"/>
              </a:rPr>
              <a:t> امروزه دو نیاز به نام های «نیاز به شناخت» و «نیاز به زیبایی» هم مطرح می‌شوند که قبل از «نیاز به خودیابی یا خودشکوفایی» قرار می‌گیرند. </a:t>
            </a:r>
            <a:endParaRPr lang="en-US" sz="3200" dirty="0">
              <a:latin typeface="Adobe Arabic" panose="02040503050201020203" pitchFamily="18" charset="-78"/>
              <a:cs typeface="Adobe Arabic" panose="02040503050201020203" pitchFamily="18" charset="-78"/>
            </a:endParaRPr>
          </a:p>
        </p:txBody>
      </p:sp>
      <p:sp>
        <p:nvSpPr>
          <p:cNvPr id="7" name="5-Point Star 6"/>
          <p:cNvSpPr/>
          <p:nvPr/>
        </p:nvSpPr>
        <p:spPr>
          <a:xfrm>
            <a:off x="10163445" y="4682066"/>
            <a:ext cx="576523" cy="530717"/>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0163444" y="3481738"/>
            <a:ext cx="576523" cy="530717"/>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258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57200" y="804336"/>
            <a:ext cx="10160000" cy="4955203"/>
          </a:xfrm>
          <a:prstGeom prst="rect">
            <a:avLst/>
          </a:prstGeom>
        </p:spPr>
        <p:txBody>
          <a:bodyPr wrap="square">
            <a:spAutoFit/>
          </a:bodyPr>
          <a:lstStyle/>
          <a:p>
            <a:pPr algn="r" rtl="1"/>
            <a:r>
              <a:rPr lang="fa-IR" sz="3200" b="1" dirty="0" smtClean="0">
                <a:latin typeface="Adobe Arabic" panose="02040503050201020203" pitchFamily="18" charset="-78"/>
                <a:cs typeface="Adobe Arabic" panose="02040503050201020203" pitchFamily="18" charset="-78"/>
              </a:rPr>
              <a:t>تئوری انسان دو ساحتی (نظریه </a:t>
            </a:r>
            <a:r>
              <a:rPr lang="en-US" sz="3200" b="1" dirty="0" smtClean="0">
                <a:latin typeface="Adobe Arabic" panose="02040503050201020203" pitchFamily="18" charset="-78"/>
                <a:cs typeface="Adobe Arabic" panose="02040503050201020203" pitchFamily="18" charset="-78"/>
              </a:rPr>
              <a:t>x</a:t>
            </a:r>
            <a:r>
              <a:rPr lang="fa-IR" sz="3200" b="1" dirty="0" smtClean="0">
                <a:latin typeface="Adobe Arabic" panose="02040503050201020203" pitchFamily="18" charset="-78"/>
                <a:cs typeface="Adobe Arabic" panose="02040503050201020203" pitchFamily="18" charset="-78"/>
              </a:rPr>
              <a:t> و </a:t>
            </a:r>
            <a:r>
              <a:rPr lang="en-US" sz="3200" b="1" dirty="0" smtClean="0">
                <a:latin typeface="Adobe Arabic" panose="02040503050201020203" pitchFamily="18" charset="-78"/>
                <a:cs typeface="Adobe Arabic" panose="02040503050201020203" pitchFamily="18" charset="-78"/>
              </a:rPr>
              <a:t>y</a:t>
            </a:r>
            <a:r>
              <a:rPr lang="fa-IR" sz="3200" b="1" dirty="0" smtClean="0">
                <a:latin typeface="Adobe Arabic" panose="02040503050201020203" pitchFamily="18" charset="-78"/>
                <a:cs typeface="Adobe Arabic" panose="02040503050201020203" pitchFamily="18" charset="-78"/>
              </a:rPr>
              <a:t>) </a:t>
            </a:r>
          </a:p>
          <a:p>
            <a:pPr algn="r" rtl="1"/>
            <a:endParaRPr lang="fa-IR" sz="3200" b="1" dirty="0" smtClean="0">
              <a:latin typeface="Adobe Arabic" panose="02040503050201020203" pitchFamily="18" charset="-78"/>
              <a:cs typeface="Adobe Arabic" panose="02040503050201020203" pitchFamily="18" charset="-78"/>
            </a:endParaRPr>
          </a:p>
          <a:p>
            <a:pPr algn="r" rtl="1"/>
            <a:r>
              <a:rPr lang="fa-IR" sz="2800" dirty="0" smtClean="0">
                <a:latin typeface="Adobe Arabic" panose="02040503050201020203" pitchFamily="18" charset="-78"/>
                <a:cs typeface="Adobe Arabic" panose="02040503050201020203" pitchFamily="18" charset="-78"/>
              </a:rPr>
              <a:t>به طور خلاصه داگلاس مک گریگور معتقد است که نوع نگرش یک مدیر به افراد، تعیین کننده سبک مدیریتی اوست. </a:t>
            </a:r>
          </a:p>
          <a:p>
            <a:pPr algn="r" rtl="1"/>
            <a:r>
              <a:rPr lang="fa-IR" sz="2800" dirty="0" smtClean="0">
                <a:latin typeface="Adobe Arabic" panose="02040503050201020203" pitchFamily="18" charset="-78"/>
                <a:cs typeface="Adobe Arabic" panose="02040503050201020203" pitchFamily="18" charset="-78"/>
              </a:rPr>
              <a:t>مک گریگور بیان می‌دارد که پیش فرض های </a:t>
            </a:r>
            <a:r>
              <a:rPr lang="en-US" sz="2800" dirty="0" smtClean="0">
                <a:latin typeface="Adobe Arabic" panose="02040503050201020203" pitchFamily="18" charset="-78"/>
                <a:cs typeface="Adobe Arabic" panose="02040503050201020203" pitchFamily="18" charset="-78"/>
              </a:rPr>
              <a:t>y</a:t>
            </a:r>
            <a:r>
              <a:rPr lang="fa-IR" sz="2800" dirty="0" smtClean="0">
                <a:latin typeface="Adobe Arabic" panose="02040503050201020203" pitchFamily="18" charset="-78"/>
                <a:cs typeface="Adobe Arabic" panose="02040503050201020203" pitchFamily="18" charset="-78"/>
              </a:rPr>
              <a:t> بهتر بوده و مدیران باید در شیوه طراحی سازمان و برانگیختن کارکنان خود، از این پیشفرض ها رهنمودهایی دریافت دارند. </a:t>
            </a:r>
          </a:p>
          <a:p>
            <a:pPr algn="r" rtl="1"/>
            <a:endParaRPr lang="fa-IR" sz="2800" dirty="0">
              <a:latin typeface="Adobe Arabic" panose="02040503050201020203" pitchFamily="18" charset="-78"/>
              <a:cs typeface="Adobe Arabic" panose="02040503050201020203" pitchFamily="18" charset="-78"/>
            </a:endParaRPr>
          </a:p>
          <a:p>
            <a:pPr algn="r" rtl="1"/>
            <a:endParaRPr lang="fa-IR" sz="2800" dirty="0" smtClean="0">
              <a:latin typeface="Adobe Arabic" panose="02040503050201020203" pitchFamily="18" charset="-78"/>
              <a:cs typeface="Adobe Arabic" panose="02040503050201020203" pitchFamily="18" charset="-78"/>
            </a:endParaRPr>
          </a:p>
          <a:p>
            <a:pPr marL="457200" indent="-457200" algn="r" rtl="1">
              <a:buClr>
                <a:schemeClr val="accent6">
                  <a:lumMod val="75000"/>
                </a:schemeClr>
              </a:buClr>
              <a:buFont typeface="Wingdings" panose="05000000000000000000" pitchFamily="2" charset="2"/>
              <a:buChar char="v"/>
            </a:pPr>
            <a:r>
              <a:rPr lang="fa-IR" sz="2800" b="1" dirty="0" smtClean="0">
                <a:latin typeface="Adobe Arabic" panose="02040503050201020203" pitchFamily="18" charset="-78"/>
                <a:cs typeface="Adobe Arabic" panose="02040503050201020203" pitchFamily="18" charset="-78"/>
              </a:rPr>
              <a:t>مفروضات تئوری </a:t>
            </a:r>
            <a:r>
              <a:rPr lang="en-US" sz="2800" b="1" dirty="0" smtClean="0">
                <a:latin typeface="Adobe Arabic" panose="02040503050201020203" pitchFamily="18" charset="-78"/>
                <a:cs typeface="Adobe Arabic" panose="02040503050201020203" pitchFamily="18" charset="-78"/>
              </a:rPr>
              <a:t>x</a:t>
            </a:r>
            <a:r>
              <a:rPr lang="fa-IR" sz="2800" b="1" dirty="0" smtClean="0">
                <a:latin typeface="Adobe Arabic" panose="02040503050201020203" pitchFamily="18" charset="-78"/>
                <a:cs typeface="Adobe Arabic" panose="02040503050201020203" pitchFamily="18" charset="-78"/>
              </a:rPr>
              <a:t> بر اساس نظریه های کلاسیک مدیریت استوار است. </a:t>
            </a:r>
          </a:p>
          <a:p>
            <a:pPr marL="457200" indent="-457200" algn="r" rtl="1">
              <a:buClr>
                <a:schemeClr val="accent6">
                  <a:lumMod val="75000"/>
                </a:schemeClr>
              </a:buClr>
              <a:buFont typeface="Wingdings" panose="05000000000000000000" pitchFamily="2" charset="2"/>
              <a:buChar char="v"/>
            </a:pPr>
            <a:r>
              <a:rPr lang="fa-IR" sz="2800" b="1" dirty="0" smtClean="0">
                <a:latin typeface="Adobe Arabic" panose="02040503050201020203" pitchFamily="18" charset="-78"/>
                <a:cs typeface="Adobe Arabic" panose="02040503050201020203" pitchFamily="18" charset="-78"/>
              </a:rPr>
              <a:t>مفروضات تئوری </a:t>
            </a:r>
            <a:r>
              <a:rPr lang="en-US" sz="2800" b="1" dirty="0" smtClean="0">
                <a:latin typeface="Adobe Arabic" panose="02040503050201020203" pitchFamily="18" charset="-78"/>
                <a:cs typeface="Adobe Arabic" panose="02040503050201020203" pitchFamily="18" charset="-78"/>
              </a:rPr>
              <a:t>y</a:t>
            </a:r>
            <a:r>
              <a:rPr lang="fa-IR" sz="2800" b="1" dirty="0" smtClean="0">
                <a:latin typeface="Adobe Arabic" panose="02040503050201020203" pitchFamily="18" charset="-78"/>
                <a:cs typeface="Adobe Arabic" panose="02040503050201020203" pitchFamily="18" charset="-78"/>
              </a:rPr>
              <a:t> بر اساس فلسفه لیبرالیسم سازمانی مکتب نوعدوستی صنعتی استوار است و پیوستگی هدف های فرد و سازمان را در بر دارد.</a:t>
            </a:r>
            <a:endParaRPr lang="en-US" sz="2800" b="1" dirty="0" smtClean="0">
              <a:latin typeface="Adobe Arabic" panose="02040503050201020203" pitchFamily="18" charset="-78"/>
              <a:cs typeface="Adobe Arabic" panose="02040503050201020203" pitchFamily="18" charset="-78"/>
            </a:endParaRPr>
          </a:p>
        </p:txBody>
      </p:sp>
      <p:sp>
        <p:nvSpPr>
          <p:cNvPr id="3" name="5-Point Star 2"/>
          <p:cNvSpPr/>
          <p:nvPr/>
        </p:nvSpPr>
        <p:spPr>
          <a:xfrm>
            <a:off x="10854266" y="1930400"/>
            <a:ext cx="1041400" cy="1210734"/>
          </a:xfrm>
          <a:prstGeom prst="star5">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77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12500775"/>
              </p:ext>
            </p:extLst>
          </p:nvPr>
        </p:nvGraphicFramePr>
        <p:xfrm>
          <a:off x="347133" y="524934"/>
          <a:ext cx="9177866" cy="6714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9685867" y="2133600"/>
            <a:ext cx="2209802" cy="3445933"/>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Koodak" panose="00000700000000000000" pitchFamily="2" charset="-78"/>
              </a:rPr>
              <a:t>مفروضات مدیر درباره انسان</a:t>
            </a:r>
            <a:endParaRPr lang="en-US" sz="2400" dirty="0">
              <a:cs typeface="B Koodak" panose="00000700000000000000" pitchFamily="2" charset="-78"/>
            </a:endParaRPr>
          </a:p>
        </p:txBody>
      </p:sp>
      <p:sp>
        <p:nvSpPr>
          <p:cNvPr id="7" name="Rounded Rectangle 6"/>
          <p:cNvSpPr/>
          <p:nvPr/>
        </p:nvSpPr>
        <p:spPr>
          <a:xfrm>
            <a:off x="9685867" y="5841999"/>
            <a:ext cx="2209802" cy="922869"/>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Koodak" panose="00000700000000000000" pitchFamily="2" charset="-78"/>
              </a:rPr>
              <a:t>سبک مدیریتی</a:t>
            </a:r>
            <a:endParaRPr lang="en-US" sz="2400" dirty="0">
              <a:cs typeface="B Koodak" panose="00000700000000000000" pitchFamily="2" charset="-78"/>
            </a:endParaRPr>
          </a:p>
        </p:txBody>
      </p:sp>
    </p:spTree>
    <p:extLst>
      <p:ext uri="{BB962C8B-B14F-4D97-AF65-F5344CB8AC3E}">
        <p14:creationId xmlns:p14="http://schemas.microsoft.com/office/powerpoint/2010/main" val="3024623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3" name="Round Same Side Corner Rectangle 2"/>
          <p:cNvSpPr/>
          <p:nvPr/>
        </p:nvSpPr>
        <p:spPr>
          <a:xfrm>
            <a:off x="4097866" y="220133"/>
            <a:ext cx="4749800" cy="1447800"/>
          </a:xfrm>
          <a:prstGeom prst="round2SameRect">
            <a:avLst/>
          </a:prstGeom>
          <a:solidFill>
            <a:schemeClr val="accent6">
              <a:lumMod val="75000"/>
            </a:schemeClr>
          </a:solidFill>
          <a:ln>
            <a:solidFill>
              <a:schemeClr val="accent6">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smtClean="0">
                <a:cs typeface="B Koodak" panose="00000700000000000000" pitchFamily="2" charset="-78"/>
              </a:rPr>
              <a:t>بعضی از مدل های بسط یافته در رابطه با روی آوری رفتار گرایی</a:t>
            </a:r>
            <a:endParaRPr lang="en-US" sz="2400" dirty="0">
              <a:cs typeface="B Koodak" panose="00000700000000000000" pitchFamily="2" charset="-78"/>
            </a:endParaRPr>
          </a:p>
        </p:txBody>
      </p:sp>
      <p:sp>
        <p:nvSpPr>
          <p:cNvPr id="5" name="Parallelogram 4"/>
          <p:cNvSpPr/>
          <p:nvPr/>
        </p:nvSpPr>
        <p:spPr>
          <a:xfrm>
            <a:off x="1286933" y="2497668"/>
            <a:ext cx="4267200" cy="1219200"/>
          </a:xfrm>
          <a:prstGeom prst="parallelogram">
            <a:avLst>
              <a:gd name="adj" fmla="val 38445"/>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latin typeface="Adobe Arabic" panose="02040503050201020203" pitchFamily="18" charset="-78"/>
                <a:cs typeface="Adobe Arabic" panose="02040503050201020203" pitchFamily="18" charset="-78"/>
              </a:rPr>
              <a:t>کرت لوین </a:t>
            </a:r>
            <a:r>
              <a:rPr lang="en-US" sz="2800" b="1" dirty="0" smtClean="0">
                <a:latin typeface="Adobe Arabic" panose="02040503050201020203" pitchFamily="18" charset="-78"/>
                <a:cs typeface="Adobe Arabic" panose="02040503050201020203" pitchFamily="18" charset="-78"/>
              </a:rPr>
              <a:t>(Kurt </a:t>
            </a:r>
            <a:r>
              <a:rPr lang="en-US" sz="2800" b="1" dirty="0" err="1" smtClean="0">
                <a:latin typeface="Adobe Arabic" panose="02040503050201020203" pitchFamily="18" charset="-78"/>
                <a:cs typeface="Adobe Arabic" panose="02040503050201020203" pitchFamily="18" charset="-78"/>
              </a:rPr>
              <a:t>Lewin</a:t>
            </a:r>
            <a:r>
              <a:rPr lang="en-US" sz="2800" b="1" dirty="0" smtClean="0">
                <a:latin typeface="Adobe Arabic" panose="02040503050201020203" pitchFamily="18" charset="-78"/>
                <a:cs typeface="Adobe Arabic" panose="02040503050201020203" pitchFamily="18" charset="-78"/>
              </a:rPr>
              <a:t>)</a:t>
            </a:r>
            <a:r>
              <a:rPr lang="fa-IR" sz="2800" b="1" dirty="0" smtClean="0">
                <a:latin typeface="Adobe Arabic" panose="02040503050201020203" pitchFamily="18" charset="-78"/>
                <a:cs typeface="Adobe Arabic" panose="02040503050201020203" pitchFamily="18" charset="-78"/>
              </a:rPr>
              <a:t> و تحلیل میدان نیرو</a:t>
            </a:r>
          </a:p>
        </p:txBody>
      </p:sp>
      <p:sp>
        <p:nvSpPr>
          <p:cNvPr id="6" name="Parallelogram 5"/>
          <p:cNvSpPr/>
          <p:nvPr/>
        </p:nvSpPr>
        <p:spPr>
          <a:xfrm>
            <a:off x="6849533" y="2497668"/>
            <a:ext cx="4267200" cy="1219200"/>
          </a:xfrm>
          <a:prstGeom prst="parallelogram">
            <a:avLst>
              <a:gd name="adj" fmla="val 38445"/>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latin typeface="Adobe Arabic" panose="02040503050201020203" pitchFamily="18" charset="-78"/>
                <a:cs typeface="Adobe Arabic" panose="02040503050201020203" pitchFamily="18" charset="-78"/>
              </a:rPr>
              <a:t>مدل رشدیافتگی و رشد نیافتگی (کریس آرگریس)</a:t>
            </a:r>
          </a:p>
        </p:txBody>
      </p:sp>
      <p:sp>
        <p:nvSpPr>
          <p:cNvPr id="7" name="Parallelogram 6"/>
          <p:cNvSpPr/>
          <p:nvPr/>
        </p:nvSpPr>
        <p:spPr>
          <a:xfrm>
            <a:off x="6849533" y="4241801"/>
            <a:ext cx="4267200" cy="1219200"/>
          </a:xfrm>
          <a:prstGeom prst="parallelogram">
            <a:avLst>
              <a:gd name="adj" fmla="val 38445"/>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latin typeface="Adobe Arabic" panose="02040503050201020203" pitchFamily="18" charset="-78"/>
                <a:cs typeface="Adobe Arabic" panose="02040503050201020203" pitchFamily="18" charset="-78"/>
              </a:rPr>
              <a:t>گروه انسانی «جورج هومانز» </a:t>
            </a:r>
            <a:r>
              <a:rPr lang="en-US" sz="2800" b="1" dirty="0" smtClean="0">
                <a:latin typeface="Adobe Arabic" panose="02040503050201020203" pitchFamily="18" charset="-78"/>
                <a:cs typeface="Adobe Arabic" panose="02040503050201020203" pitchFamily="18" charset="-78"/>
              </a:rPr>
              <a:t>(George C. </a:t>
            </a:r>
            <a:r>
              <a:rPr lang="en-US" sz="2800" b="1" dirty="0" err="1" smtClean="0">
                <a:latin typeface="Adobe Arabic" panose="02040503050201020203" pitchFamily="18" charset="-78"/>
                <a:cs typeface="Adobe Arabic" panose="02040503050201020203" pitchFamily="18" charset="-78"/>
              </a:rPr>
              <a:t>Homans</a:t>
            </a:r>
            <a:r>
              <a:rPr lang="en-US" sz="2800" b="1" dirty="0" smtClean="0">
                <a:latin typeface="Adobe Arabic" panose="02040503050201020203" pitchFamily="18" charset="-78"/>
                <a:cs typeface="Adobe Arabic" panose="02040503050201020203" pitchFamily="18" charset="-78"/>
              </a:rPr>
              <a:t>)</a:t>
            </a:r>
            <a:r>
              <a:rPr lang="fa-IR" sz="2800" b="1" dirty="0" smtClean="0">
                <a:latin typeface="Adobe Arabic" panose="02040503050201020203" pitchFamily="18" charset="-78"/>
                <a:cs typeface="Adobe Arabic" panose="02040503050201020203" pitchFamily="18" charset="-78"/>
              </a:rPr>
              <a:t> </a:t>
            </a:r>
          </a:p>
        </p:txBody>
      </p:sp>
      <p:sp>
        <p:nvSpPr>
          <p:cNvPr id="8" name="Parallelogram 7"/>
          <p:cNvSpPr/>
          <p:nvPr/>
        </p:nvSpPr>
        <p:spPr>
          <a:xfrm>
            <a:off x="1286933" y="4241800"/>
            <a:ext cx="4267200" cy="1219200"/>
          </a:xfrm>
          <a:prstGeom prst="parallelogram">
            <a:avLst>
              <a:gd name="adj" fmla="val 38445"/>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atin typeface="Adobe Arabic" panose="02040503050201020203" pitchFamily="18" charset="-78"/>
                <a:cs typeface="Adobe Arabic" panose="02040503050201020203" pitchFamily="18" charset="-78"/>
              </a:rPr>
              <a:t>نظریه «چستر بارنارد»</a:t>
            </a:r>
            <a:endParaRPr lang="en-US" sz="28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925668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13267" y="1792237"/>
            <a:ext cx="10871200" cy="4524315"/>
          </a:xfrm>
          <a:prstGeom prst="rect">
            <a:avLst/>
          </a:prstGeom>
        </p:spPr>
        <p:txBody>
          <a:bodyPr wrap="square">
            <a:spAutoFit/>
          </a:bodyPr>
          <a:lstStyle/>
          <a:p>
            <a:pPr marL="342900" indent="-342900" algn="r" rtl="1">
              <a:buClr>
                <a:srgbClr val="C00000"/>
              </a:buClr>
              <a:buFont typeface="Wingdings" panose="05000000000000000000" pitchFamily="2" charset="2"/>
              <a:buChar char="ü"/>
            </a:pPr>
            <a:r>
              <a:rPr lang="fa-IR" sz="3200" dirty="0" smtClean="0">
                <a:latin typeface="Adobe Arabic" panose="02040503050201020203" pitchFamily="18" charset="-78"/>
                <a:cs typeface="Adobe Arabic" panose="02040503050201020203" pitchFamily="18" charset="-78"/>
              </a:rPr>
              <a:t>کریس آرگریس در این نظریه یک پیوستار با </a:t>
            </a:r>
            <a:r>
              <a:rPr lang="fa-IR" sz="3200" b="1" dirty="0" smtClean="0">
                <a:latin typeface="Adobe Arabic" panose="02040503050201020203" pitchFamily="18" charset="-78"/>
                <a:cs typeface="Adobe Arabic" panose="02040503050201020203" pitchFamily="18" charset="-78"/>
              </a:rPr>
              <a:t>هفت نوع </a:t>
            </a:r>
            <a:r>
              <a:rPr lang="fa-IR" sz="3200" dirty="0" smtClean="0">
                <a:latin typeface="Adobe Arabic" panose="02040503050201020203" pitchFamily="18" charset="-78"/>
                <a:cs typeface="Adobe Arabic" panose="02040503050201020203" pitchFamily="18" charset="-78"/>
              </a:rPr>
              <a:t>متغیر را نشان می‌دهد که شخصیت سالم در طول این پیوستار از رشدنیافتگی به رشدیافتگی و بالغ شدن تغییر می‌کند. </a:t>
            </a:r>
          </a:p>
          <a:p>
            <a:pPr marL="342900" indent="-342900" algn="r" rtl="1">
              <a:buClr>
                <a:srgbClr val="C00000"/>
              </a:buClr>
              <a:buFont typeface="Wingdings" panose="05000000000000000000" pitchFamily="2" charset="2"/>
              <a:buChar char="ü"/>
            </a:pPr>
            <a:r>
              <a:rPr lang="fa-IR" sz="3200" dirty="0" smtClean="0">
                <a:latin typeface="Adobe Arabic" panose="02040503050201020203" pitchFamily="18" charset="-78"/>
                <a:cs typeface="Adobe Arabic" panose="02040503050201020203" pitchFamily="18" charset="-78"/>
              </a:rPr>
              <a:t>او بیان می دارد که انسان ها با رشد خود به تدریج ویژگی های انسانی نابالغ خود را از دست داده و ویژگی های یک انسان بالغ را به دست می‌آورند. </a:t>
            </a:r>
          </a:p>
          <a:p>
            <a:pPr marL="342900" indent="-342900" algn="r" rtl="1">
              <a:buClr>
                <a:srgbClr val="C00000"/>
              </a:buClr>
              <a:buFont typeface="Wingdings" panose="05000000000000000000" pitchFamily="2" charset="2"/>
              <a:buChar char="ü"/>
            </a:pPr>
            <a:r>
              <a:rPr lang="fa-IR" sz="3200" dirty="0" smtClean="0">
                <a:latin typeface="Adobe Arabic" panose="02040503050201020203" pitchFamily="18" charset="-78"/>
                <a:cs typeface="Adobe Arabic" panose="02040503050201020203" pitchFamily="18" charset="-78"/>
              </a:rPr>
              <a:t>وی اصل تخصص گرایی را مانع بروز خلاقیت و خودشکوفایی افراد در محیط کار بیان کرد و اصل سلسله مراتب بروکراسی را موجب وابسته شدن افراد به مسئولان و انفعالی شدن رفتار آن ها تلقی کرد. </a:t>
            </a:r>
          </a:p>
          <a:p>
            <a:pPr marL="342900" indent="-342900" algn="r" rtl="1">
              <a:buClr>
                <a:srgbClr val="C00000"/>
              </a:buClr>
              <a:buFont typeface="Wingdings" panose="05000000000000000000" pitchFamily="2" charset="2"/>
              <a:buChar char="ü"/>
            </a:pPr>
            <a:r>
              <a:rPr lang="fa-IR" sz="3200" dirty="0" smtClean="0">
                <a:latin typeface="Adobe Arabic" panose="02040503050201020203" pitchFamily="18" charset="-78"/>
                <a:cs typeface="Adobe Arabic" panose="02040503050201020203" pitchFamily="18" charset="-78"/>
              </a:rPr>
              <a:t>وی همچنین می گوید که رعایت اصل وحدت مدیریت فایول، میتواند زمینه عدم موفقیت روانی کارکنان را مهیا کند. </a:t>
            </a:r>
            <a:endParaRPr lang="en-US" sz="3200" dirty="0">
              <a:latin typeface="Adobe Arabic" panose="02040503050201020203" pitchFamily="18" charset="-78"/>
              <a:cs typeface="Adobe Arabic" panose="02040503050201020203" pitchFamily="18" charset="-78"/>
            </a:endParaRPr>
          </a:p>
        </p:txBody>
      </p:sp>
      <p:sp>
        <p:nvSpPr>
          <p:cNvPr id="4" name="Flowchart: Data 3"/>
          <p:cNvSpPr/>
          <p:nvPr/>
        </p:nvSpPr>
        <p:spPr>
          <a:xfrm>
            <a:off x="2455333" y="279400"/>
            <a:ext cx="5681134" cy="1253066"/>
          </a:xfrm>
          <a:prstGeom prst="flowChartInputOutpu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smtClean="0">
                <a:solidFill>
                  <a:srgbClr val="FFFF00"/>
                </a:solidFill>
                <a:cs typeface="B Koodak" panose="00000700000000000000" pitchFamily="2" charset="-78"/>
              </a:rPr>
              <a:t>نظریه شخصیت و سازمان (مدل رشدیافتگی و رشد نیافتگی) </a:t>
            </a:r>
          </a:p>
        </p:txBody>
      </p:sp>
      <p:sp>
        <p:nvSpPr>
          <p:cNvPr id="9" name="Curved Down Arrow 8"/>
          <p:cNvSpPr/>
          <p:nvPr/>
        </p:nvSpPr>
        <p:spPr>
          <a:xfrm rot="10800000">
            <a:off x="527447" y="6036733"/>
            <a:ext cx="2037954" cy="732355"/>
          </a:xfrm>
          <a:prstGeom prst="curvedDownArrow">
            <a:avLst>
              <a:gd name="adj1" fmla="val 25000"/>
              <a:gd name="adj2" fmla="val 65750"/>
              <a:gd name="adj3" fmla="val 25000"/>
            </a:avLst>
          </a:prstGeom>
        </p:spPr>
        <p:style>
          <a:lnRef idx="2">
            <a:schemeClr val="dk1">
              <a:shade val="50000"/>
            </a:schemeClr>
          </a:lnRef>
          <a:fillRef idx="1003">
            <a:schemeClr val="dk2"/>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271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100000">
              <a:srgbClr val="002060"/>
            </a:gs>
          </a:gsLst>
          <a:lin ang="5400000" scaled="0"/>
        </a:gradFill>
        <a:effectLst/>
      </p:bgPr>
    </p:bg>
    <p:spTree>
      <p:nvGrpSpPr>
        <p:cNvPr id="1" name=""/>
        <p:cNvGrpSpPr/>
        <p:nvPr/>
      </p:nvGrpSpPr>
      <p:grpSpPr>
        <a:xfrm>
          <a:off x="0" y="0"/>
          <a:ext cx="0" cy="0"/>
          <a:chOff x="0" y="0"/>
          <a:chExt cx="0" cy="0"/>
        </a:xfrm>
      </p:grpSpPr>
      <p:sp>
        <p:nvSpPr>
          <p:cNvPr id="4" name="Round Same Side Corner Rectangle 3"/>
          <p:cNvSpPr/>
          <p:nvPr/>
        </p:nvSpPr>
        <p:spPr>
          <a:xfrm>
            <a:off x="5536642" y="834013"/>
            <a:ext cx="6482483" cy="2126046"/>
          </a:xfrm>
          <a:prstGeom prst="round2SameRect">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6000" b="1" dirty="0" smtClean="0">
                <a:effectLst>
                  <a:outerShdw blurRad="38100" dist="38100" dir="2700000" algn="tl">
                    <a:srgbClr val="000000">
                      <a:alpha val="43137"/>
                    </a:srgbClr>
                  </a:outerShdw>
                </a:effectLst>
                <a:cs typeface="B Mah" panose="00000400000000000000" pitchFamily="2" charset="-78"/>
              </a:rPr>
              <a:t>نظریه های نئوکلاسیک </a:t>
            </a:r>
            <a:r>
              <a:rPr lang="fa-IR" sz="4400" b="1" dirty="0" smtClean="0">
                <a:effectLst>
                  <a:outerShdw blurRad="38100" dist="38100" dir="2700000" algn="tl">
                    <a:srgbClr val="000000">
                      <a:alpha val="43137"/>
                    </a:srgbClr>
                  </a:outerShdw>
                </a:effectLst>
                <a:cs typeface="B Mah" panose="00000400000000000000" pitchFamily="2" charset="-78"/>
              </a:rPr>
              <a:t>(رفتارگرا)</a:t>
            </a:r>
            <a:endParaRPr lang="en-US" sz="4400" dirty="0">
              <a:effectLst>
                <a:outerShdw blurRad="38100" dist="38100" dir="2700000" algn="tl">
                  <a:srgbClr val="000000">
                    <a:alpha val="43137"/>
                  </a:srgbClr>
                </a:outerShdw>
              </a:effectLst>
            </a:endParaRPr>
          </a:p>
        </p:txBody>
      </p:sp>
      <p:sp>
        <p:nvSpPr>
          <p:cNvPr id="5" name="Subtitle 4"/>
          <p:cNvSpPr txBox="1">
            <a:spLocks noGrp="1"/>
          </p:cNvSpPr>
          <p:nvPr>
            <p:ph type="subTitle" idx="1"/>
          </p:nvPr>
        </p:nvSpPr>
        <p:spPr>
          <a:xfrm>
            <a:off x="384299" y="2678706"/>
            <a:ext cx="4107316" cy="535531"/>
          </a:xfrm>
          <a:prstGeom prst="rect">
            <a:avLst/>
          </a:prstGeom>
          <a:noFill/>
        </p:spPr>
        <p:txBody>
          <a:bodyPr wrap="square" rtlCol="0">
            <a:spAutoFit/>
          </a:bodyPr>
          <a:lstStyle/>
          <a:p>
            <a:pPr rtl="1"/>
            <a:r>
              <a:rPr lang="fa-IR" sz="2400" b="1" dirty="0" smtClean="0">
                <a:solidFill>
                  <a:srgbClr val="C00000"/>
                </a:solidFill>
                <a:effectLst>
                  <a:outerShdw blurRad="38100" dist="38100" dir="2700000" algn="tl">
                    <a:srgbClr val="000000">
                      <a:alpha val="43137"/>
                    </a:srgbClr>
                  </a:outerShdw>
                </a:effectLst>
                <a:cs typeface="B Koodak" panose="00000700000000000000" pitchFamily="2" charset="-78"/>
              </a:rPr>
              <a:t>موضوع درس: اصول </a:t>
            </a:r>
            <a:r>
              <a:rPr lang="fa-IR" sz="2400" b="1" dirty="0" smtClean="0">
                <a:solidFill>
                  <a:srgbClr val="C00000"/>
                </a:solidFill>
                <a:effectLst>
                  <a:outerShdw blurRad="38100" dist="38100" dir="2700000" algn="tl">
                    <a:srgbClr val="000000">
                      <a:alpha val="43137"/>
                    </a:srgbClr>
                  </a:outerShdw>
                </a:effectLst>
                <a:cs typeface="B Koodak" panose="00000700000000000000" pitchFamily="2" charset="-78"/>
              </a:rPr>
              <a:t>مدیریت</a:t>
            </a:r>
            <a:endParaRPr lang="fa-IR" sz="2400" b="1" dirty="0" smtClean="0">
              <a:solidFill>
                <a:srgbClr val="C00000"/>
              </a:solidFill>
              <a:effectLst>
                <a:outerShdw blurRad="38100" dist="38100" dir="2700000" algn="tl">
                  <a:srgbClr val="000000">
                    <a:alpha val="43137"/>
                  </a:srgbClr>
                </a:outerShdw>
              </a:effectLst>
              <a:cs typeface="B Koodak" panose="00000700000000000000" pitchFamily="2" charset="-78"/>
            </a:endParaRPr>
          </a:p>
        </p:txBody>
      </p:sp>
    </p:spTree>
    <p:extLst>
      <p:ext uri="{BB962C8B-B14F-4D97-AF65-F5344CB8AC3E}">
        <p14:creationId xmlns:p14="http://schemas.microsoft.com/office/powerpoint/2010/main" val="3002975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5769462"/>
              </p:ext>
            </p:extLst>
          </p:nvPr>
        </p:nvGraphicFramePr>
        <p:xfrm>
          <a:off x="1972731" y="702734"/>
          <a:ext cx="8128001" cy="5430670"/>
        </p:xfrm>
        <a:graphic>
          <a:graphicData uri="http://schemas.openxmlformats.org/drawingml/2006/table">
            <a:tbl>
              <a:tblPr firstRow="1" bandRow="1">
                <a:tableStyleId>{F5AB1C69-6EDB-4FF4-983F-18BD219EF322}</a:tableStyleId>
              </a:tblPr>
              <a:tblGrid>
                <a:gridCol w="2032000"/>
                <a:gridCol w="4064001"/>
                <a:gridCol w="2032000"/>
              </a:tblGrid>
              <a:tr h="812799">
                <a:tc>
                  <a:txBody>
                    <a:bodyPr/>
                    <a:lstStyle/>
                    <a:p>
                      <a:pPr algn="ctr" rtl="1"/>
                      <a:r>
                        <a:rPr lang="fa-IR" sz="2400" b="1" dirty="0" smtClean="0">
                          <a:solidFill>
                            <a:srgbClr val="FFFF00"/>
                          </a:solidFill>
                          <a:latin typeface="Adobe Arabic" panose="02040503050201020203" pitchFamily="18" charset="-78"/>
                          <a:cs typeface="Adobe Arabic" panose="02040503050201020203" pitchFamily="18" charset="-78"/>
                        </a:rPr>
                        <a:t>ویژگی</a:t>
                      </a:r>
                      <a:r>
                        <a:rPr lang="fa-IR" sz="2400" b="1" baseline="0" dirty="0" smtClean="0">
                          <a:solidFill>
                            <a:srgbClr val="FFFF00"/>
                          </a:solidFill>
                          <a:latin typeface="Adobe Arabic" panose="02040503050201020203" pitchFamily="18" charset="-78"/>
                          <a:cs typeface="Adobe Arabic" panose="02040503050201020203" pitchFamily="18" charset="-78"/>
                        </a:rPr>
                        <a:t> افراد رشد یافته یا بالغ</a:t>
                      </a:r>
                      <a:endParaRPr lang="en-US" sz="2400" b="1" dirty="0">
                        <a:solidFill>
                          <a:srgbClr val="FFFF00"/>
                        </a:solidFill>
                        <a:latin typeface="Adobe Arabic" panose="02040503050201020203" pitchFamily="18" charset="-78"/>
                        <a:cs typeface="Adobe Arabic" panose="02040503050201020203" pitchFamily="18" charset="-78"/>
                      </a:endParaRPr>
                    </a:p>
                  </a:txBody>
                  <a:tcPr/>
                </a:tc>
                <a:tc>
                  <a:txBody>
                    <a:bodyPr/>
                    <a:lstStyle/>
                    <a:p>
                      <a:endParaRPr lang="en-US" dirty="0"/>
                    </a:p>
                  </a:txBody>
                  <a:tcPr/>
                </a:tc>
                <a:tc>
                  <a:txBody>
                    <a:bodyPr/>
                    <a:lstStyle/>
                    <a:p>
                      <a:pPr algn="ctr" rtl="1"/>
                      <a:r>
                        <a:rPr lang="fa-IR" sz="2400" dirty="0" smtClean="0">
                          <a:solidFill>
                            <a:srgbClr val="FFFF00"/>
                          </a:solidFill>
                          <a:latin typeface="Adobe Arabic" panose="02040503050201020203" pitchFamily="18" charset="-78"/>
                          <a:cs typeface="Adobe Arabic" panose="02040503050201020203" pitchFamily="18" charset="-78"/>
                        </a:rPr>
                        <a:t>ویژگی افراد رشد نیافته یا نابالغ</a:t>
                      </a:r>
                      <a:endParaRPr lang="en-US" sz="2400" dirty="0">
                        <a:solidFill>
                          <a:srgbClr val="FFFF00"/>
                        </a:solidFill>
                        <a:latin typeface="Adobe Arabic" panose="02040503050201020203" pitchFamily="18" charset="-78"/>
                        <a:cs typeface="Adobe Arabic" panose="02040503050201020203" pitchFamily="18" charset="-78"/>
                      </a:endParaRPr>
                    </a:p>
                  </a:txBody>
                  <a:tcPr/>
                </a:tc>
              </a:tr>
              <a:tr h="483787">
                <a:tc>
                  <a:txBody>
                    <a:bodyPr/>
                    <a:lstStyle/>
                    <a:p>
                      <a:pPr algn="ctr" rtl="1"/>
                      <a:r>
                        <a:rPr lang="fa-IR" sz="2400" dirty="0" smtClean="0">
                          <a:latin typeface="Adobe Arabic" panose="02040503050201020203" pitchFamily="18" charset="-78"/>
                          <a:cs typeface="Adobe Arabic" panose="02040503050201020203" pitchFamily="18" charset="-78"/>
                        </a:rPr>
                        <a:t>فعال</a:t>
                      </a:r>
                      <a:endParaRPr lang="en-US" sz="2400" dirty="0">
                        <a:latin typeface="Adobe Arabic" panose="02040503050201020203" pitchFamily="18" charset="-78"/>
                        <a:cs typeface="Adobe Arabic" panose="02040503050201020203" pitchFamily="18" charset="-78"/>
                      </a:endParaRPr>
                    </a:p>
                  </a:txBody>
                  <a:tcPr/>
                </a:tc>
                <a:tc>
                  <a:txBody>
                    <a:bodyPr/>
                    <a:lstStyle/>
                    <a:p>
                      <a:endParaRPr lang="en-US" dirty="0"/>
                    </a:p>
                  </a:txBody>
                  <a:tcPr/>
                </a:tc>
                <a:tc>
                  <a:txBody>
                    <a:bodyPr/>
                    <a:lstStyle/>
                    <a:p>
                      <a:pPr algn="ctr" rtl="1"/>
                      <a:r>
                        <a:rPr lang="fa-IR" sz="2400" dirty="0" smtClean="0">
                          <a:latin typeface="Adobe Arabic" panose="02040503050201020203" pitchFamily="18" charset="-78"/>
                          <a:cs typeface="Adobe Arabic" panose="02040503050201020203" pitchFamily="18" charset="-78"/>
                        </a:rPr>
                        <a:t>غیر</a:t>
                      </a:r>
                      <a:r>
                        <a:rPr lang="fa-IR" sz="2400" baseline="0" dirty="0" smtClean="0">
                          <a:latin typeface="Adobe Arabic" panose="02040503050201020203" pitchFamily="18" charset="-78"/>
                          <a:cs typeface="Adobe Arabic" panose="02040503050201020203" pitchFamily="18" charset="-78"/>
                        </a:rPr>
                        <a:t>فعال</a:t>
                      </a:r>
                      <a:endParaRPr lang="en-US" sz="2400" dirty="0">
                        <a:latin typeface="Adobe Arabic" panose="02040503050201020203" pitchFamily="18" charset="-78"/>
                        <a:cs typeface="Adobe Arabic" panose="02040503050201020203" pitchFamily="18" charset="-78"/>
                      </a:endParaRPr>
                    </a:p>
                  </a:txBody>
                  <a:tcPr/>
                </a:tc>
              </a:tr>
              <a:tr h="523844">
                <a:tc>
                  <a:txBody>
                    <a:bodyPr/>
                    <a:lstStyle/>
                    <a:p>
                      <a:pPr algn="ctr" rtl="1"/>
                      <a:r>
                        <a:rPr lang="fa-IR" sz="2400" dirty="0" smtClean="0">
                          <a:latin typeface="Adobe Arabic" panose="02040503050201020203" pitchFamily="18" charset="-78"/>
                          <a:cs typeface="Adobe Arabic" panose="02040503050201020203" pitchFamily="18" charset="-78"/>
                        </a:rPr>
                        <a:t>مستقل</a:t>
                      </a:r>
                      <a:endParaRPr lang="en-US" sz="2400" dirty="0">
                        <a:latin typeface="Adobe Arabic" panose="02040503050201020203" pitchFamily="18" charset="-78"/>
                        <a:cs typeface="Adobe Arabic" panose="02040503050201020203" pitchFamily="18" charset="-78"/>
                      </a:endParaRPr>
                    </a:p>
                  </a:txBody>
                  <a:tcPr/>
                </a:tc>
                <a:tc>
                  <a:txBody>
                    <a:bodyPr/>
                    <a:lstStyle/>
                    <a:p>
                      <a:endParaRPr lang="en-US" dirty="0"/>
                    </a:p>
                  </a:txBody>
                  <a:tcPr/>
                </a:tc>
                <a:tc>
                  <a:txBody>
                    <a:bodyPr/>
                    <a:lstStyle/>
                    <a:p>
                      <a:pPr algn="ctr" rtl="1"/>
                      <a:r>
                        <a:rPr lang="fa-IR" sz="2400" dirty="0" smtClean="0">
                          <a:latin typeface="Adobe Arabic" panose="02040503050201020203" pitchFamily="18" charset="-78"/>
                          <a:cs typeface="Adobe Arabic" panose="02040503050201020203" pitchFamily="18" charset="-78"/>
                        </a:rPr>
                        <a:t>وابسته</a:t>
                      </a:r>
                      <a:endParaRPr lang="en-US" sz="2400" dirty="0">
                        <a:latin typeface="Adobe Arabic" panose="02040503050201020203" pitchFamily="18" charset="-78"/>
                        <a:cs typeface="Adobe Arabic" panose="02040503050201020203" pitchFamily="18" charset="-78"/>
                      </a:endParaRPr>
                    </a:p>
                  </a:txBody>
                  <a:tcPr/>
                </a:tc>
              </a:tr>
              <a:tr h="677781">
                <a:tc>
                  <a:txBody>
                    <a:bodyPr/>
                    <a:lstStyle/>
                    <a:p>
                      <a:pPr algn="ctr" rtl="1"/>
                      <a:r>
                        <a:rPr lang="fa-IR" sz="2400" dirty="0" smtClean="0">
                          <a:latin typeface="Adobe Arabic" panose="02040503050201020203" pitchFamily="18" charset="-78"/>
                          <a:cs typeface="Adobe Arabic" panose="02040503050201020203" pitchFamily="18" charset="-78"/>
                        </a:rPr>
                        <a:t>تمایلات معقول و عمیق</a:t>
                      </a:r>
                      <a:endParaRPr lang="en-US" sz="2400" dirty="0">
                        <a:latin typeface="Adobe Arabic" panose="02040503050201020203" pitchFamily="18" charset="-78"/>
                        <a:cs typeface="Adobe Arabic" panose="02040503050201020203" pitchFamily="18" charset="-78"/>
                      </a:endParaRPr>
                    </a:p>
                  </a:txBody>
                  <a:tcPr/>
                </a:tc>
                <a:tc>
                  <a:txBody>
                    <a:bodyPr/>
                    <a:lstStyle/>
                    <a:p>
                      <a:endParaRPr lang="en-US" dirty="0"/>
                    </a:p>
                  </a:txBody>
                  <a:tcPr/>
                </a:tc>
                <a:tc>
                  <a:txBody>
                    <a:bodyPr/>
                    <a:lstStyle/>
                    <a:p>
                      <a:pPr algn="ctr" rtl="1"/>
                      <a:r>
                        <a:rPr lang="fa-IR" sz="2400" dirty="0" smtClean="0">
                          <a:latin typeface="Adobe Arabic" panose="02040503050201020203" pitchFamily="18" charset="-78"/>
                          <a:cs typeface="Adobe Arabic" panose="02040503050201020203" pitchFamily="18" charset="-78"/>
                        </a:rPr>
                        <a:t>تمایلات نامعقول و سطحی </a:t>
                      </a:r>
                      <a:endParaRPr lang="en-US" sz="2400" dirty="0">
                        <a:latin typeface="Adobe Arabic" panose="02040503050201020203" pitchFamily="18" charset="-78"/>
                        <a:cs typeface="Adobe Arabic" panose="02040503050201020203" pitchFamily="18" charset="-78"/>
                      </a:endParaRPr>
                    </a:p>
                  </a:txBody>
                  <a:tcPr/>
                </a:tc>
              </a:tr>
              <a:tr h="506562">
                <a:tc>
                  <a:txBody>
                    <a:bodyPr/>
                    <a:lstStyle/>
                    <a:p>
                      <a:pPr algn="ctr" rtl="1"/>
                      <a:r>
                        <a:rPr lang="fa-IR" sz="2400" dirty="0" smtClean="0">
                          <a:latin typeface="Adobe Arabic" panose="02040503050201020203" pitchFamily="18" charset="-78"/>
                          <a:cs typeface="Adobe Arabic" panose="02040503050201020203" pitchFamily="18" charset="-78"/>
                        </a:rPr>
                        <a:t>دید بلند مدت</a:t>
                      </a:r>
                      <a:endParaRPr lang="en-US" sz="2400" dirty="0">
                        <a:latin typeface="Adobe Arabic" panose="02040503050201020203" pitchFamily="18" charset="-78"/>
                        <a:cs typeface="Adobe Arabic" panose="02040503050201020203" pitchFamily="18" charset="-78"/>
                      </a:endParaRPr>
                    </a:p>
                  </a:txBody>
                  <a:tcPr/>
                </a:tc>
                <a:tc>
                  <a:txBody>
                    <a:bodyPr/>
                    <a:lstStyle/>
                    <a:p>
                      <a:endParaRPr lang="en-US" dirty="0"/>
                    </a:p>
                  </a:txBody>
                  <a:tcPr/>
                </a:tc>
                <a:tc>
                  <a:txBody>
                    <a:bodyPr/>
                    <a:lstStyle/>
                    <a:p>
                      <a:pPr algn="ctr" rtl="1"/>
                      <a:r>
                        <a:rPr lang="fa-IR" sz="2400" dirty="0" smtClean="0">
                          <a:latin typeface="Adobe Arabic" panose="02040503050201020203" pitchFamily="18" charset="-78"/>
                          <a:cs typeface="Adobe Arabic" panose="02040503050201020203" pitchFamily="18" charset="-78"/>
                        </a:rPr>
                        <a:t>دید کوتاه مدت</a:t>
                      </a:r>
                      <a:endParaRPr lang="en-US" sz="2400" dirty="0">
                        <a:latin typeface="Adobe Arabic" panose="02040503050201020203" pitchFamily="18" charset="-78"/>
                        <a:cs typeface="Adobe Arabic" panose="02040503050201020203" pitchFamily="18" charset="-78"/>
                      </a:endParaRPr>
                    </a:p>
                  </a:txBody>
                  <a:tcPr/>
                </a:tc>
              </a:tr>
              <a:tr h="624637">
                <a:tc>
                  <a:txBody>
                    <a:bodyPr/>
                    <a:lstStyle/>
                    <a:p>
                      <a:pPr algn="ctr" rtl="1"/>
                      <a:r>
                        <a:rPr lang="fa-IR" sz="2400" dirty="0" smtClean="0">
                          <a:latin typeface="Adobe Arabic" panose="02040503050201020203" pitchFamily="18" charset="-78"/>
                          <a:cs typeface="Adobe Arabic" panose="02040503050201020203" pitchFamily="18" charset="-78"/>
                        </a:rPr>
                        <a:t>رفتار به چندین</a:t>
                      </a:r>
                      <a:r>
                        <a:rPr lang="fa-IR" sz="2400" baseline="0" dirty="0" smtClean="0">
                          <a:latin typeface="Adobe Arabic" panose="02040503050201020203" pitchFamily="18" charset="-78"/>
                          <a:cs typeface="Adobe Arabic" panose="02040503050201020203" pitchFamily="18" charset="-78"/>
                        </a:rPr>
                        <a:t> طریق</a:t>
                      </a:r>
                      <a:endParaRPr lang="en-US" sz="2400" dirty="0">
                        <a:latin typeface="Adobe Arabic" panose="02040503050201020203" pitchFamily="18" charset="-78"/>
                        <a:cs typeface="Adobe Arabic" panose="02040503050201020203" pitchFamily="18" charset="-78"/>
                      </a:endParaRPr>
                    </a:p>
                  </a:txBody>
                  <a:tcPr/>
                </a:tc>
                <a:tc>
                  <a:txBody>
                    <a:bodyPr/>
                    <a:lstStyle/>
                    <a:p>
                      <a:endParaRPr lang="en-US" dirty="0"/>
                    </a:p>
                  </a:txBody>
                  <a:tcPr/>
                </a:tc>
                <a:tc>
                  <a:txBody>
                    <a:bodyPr/>
                    <a:lstStyle/>
                    <a:p>
                      <a:pPr algn="ctr" rtl="1"/>
                      <a:r>
                        <a:rPr lang="fa-IR" sz="2400" dirty="0" smtClean="0">
                          <a:latin typeface="Adobe Arabic" panose="02040503050201020203" pitchFamily="18" charset="-78"/>
                          <a:cs typeface="Adobe Arabic" panose="02040503050201020203" pitchFamily="18" charset="-78"/>
                        </a:rPr>
                        <a:t>رفتار به چند طریق</a:t>
                      </a:r>
                      <a:endParaRPr lang="en-US" sz="2400" dirty="0">
                        <a:latin typeface="Adobe Arabic" panose="02040503050201020203" pitchFamily="18" charset="-78"/>
                        <a:cs typeface="Adobe Arabic" panose="02040503050201020203" pitchFamily="18" charset="-78"/>
                      </a:endParaRPr>
                    </a:p>
                  </a:txBody>
                  <a:tcPr/>
                </a:tc>
              </a:tr>
              <a:tr h="677781">
                <a:tc>
                  <a:txBody>
                    <a:bodyPr/>
                    <a:lstStyle/>
                    <a:p>
                      <a:pPr algn="ctr" rtl="1"/>
                      <a:r>
                        <a:rPr lang="fa-IR" sz="2400" dirty="0" smtClean="0">
                          <a:latin typeface="Adobe Arabic" panose="02040503050201020203" pitchFamily="18" charset="-78"/>
                          <a:cs typeface="Adobe Arabic" panose="02040503050201020203" pitchFamily="18" charset="-78"/>
                        </a:rPr>
                        <a:t>تمایل به برتر</a:t>
                      </a:r>
                      <a:r>
                        <a:rPr lang="fa-IR" sz="2400" baseline="0" dirty="0" smtClean="0">
                          <a:latin typeface="Adobe Arabic" panose="02040503050201020203" pitchFamily="18" charset="-78"/>
                          <a:cs typeface="Adobe Arabic" panose="02040503050201020203" pitchFamily="18" charset="-78"/>
                        </a:rPr>
                        <a:t> و بالادست بودن</a:t>
                      </a:r>
                      <a:endParaRPr lang="en-US" sz="2400" dirty="0">
                        <a:latin typeface="Adobe Arabic" panose="02040503050201020203" pitchFamily="18" charset="-78"/>
                        <a:cs typeface="Adobe Arabic" panose="02040503050201020203" pitchFamily="18" charset="-78"/>
                      </a:endParaRPr>
                    </a:p>
                  </a:txBody>
                  <a:tcPr/>
                </a:tc>
                <a:tc>
                  <a:txBody>
                    <a:bodyPr/>
                    <a:lstStyle/>
                    <a:p>
                      <a:endParaRPr lang="en-US" dirty="0"/>
                    </a:p>
                  </a:txBody>
                  <a:tcPr/>
                </a:tc>
                <a:tc>
                  <a:txBody>
                    <a:bodyPr/>
                    <a:lstStyle/>
                    <a:p>
                      <a:pPr algn="ctr" rtl="1"/>
                      <a:r>
                        <a:rPr lang="fa-IR" sz="2400" dirty="0" smtClean="0">
                          <a:latin typeface="Adobe Arabic" panose="02040503050201020203" pitchFamily="18" charset="-78"/>
                          <a:cs typeface="Adobe Arabic" panose="02040503050201020203" pitchFamily="18" charset="-78"/>
                        </a:rPr>
                        <a:t>تمایل به زیردست</a:t>
                      </a:r>
                      <a:r>
                        <a:rPr lang="fa-IR" sz="2400" baseline="0" dirty="0" smtClean="0">
                          <a:latin typeface="Adobe Arabic" panose="02040503050201020203" pitchFamily="18" charset="-78"/>
                          <a:cs typeface="Adobe Arabic" panose="02040503050201020203" pitchFamily="18" charset="-78"/>
                        </a:rPr>
                        <a:t> و تابع بودن</a:t>
                      </a:r>
                      <a:endParaRPr lang="en-US" sz="2400" dirty="0">
                        <a:latin typeface="Adobe Arabic" panose="02040503050201020203" pitchFamily="18" charset="-78"/>
                        <a:cs typeface="Adobe Arabic" panose="02040503050201020203" pitchFamily="18" charset="-78"/>
                      </a:endParaRPr>
                    </a:p>
                  </a:txBody>
                  <a:tcPr/>
                </a:tc>
              </a:tr>
              <a:tr h="677781">
                <a:tc>
                  <a:txBody>
                    <a:bodyPr/>
                    <a:lstStyle/>
                    <a:p>
                      <a:pPr algn="ctr" rtl="1"/>
                      <a:r>
                        <a:rPr lang="fa-IR" sz="2400" dirty="0" smtClean="0">
                          <a:latin typeface="Adobe Arabic" panose="02040503050201020203" pitchFamily="18" charset="-78"/>
                          <a:cs typeface="Adobe Arabic" panose="02040503050201020203" pitchFamily="18" charset="-78"/>
                        </a:rPr>
                        <a:t>حساس</a:t>
                      </a:r>
                      <a:r>
                        <a:rPr lang="fa-IR" sz="2400" baseline="0" dirty="0" smtClean="0">
                          <a:latin typeface="Adobe Arabic" panose="02040503050201020203" pitchFamily="18" charset="-78"/>
                          <a:cs typeface="Adobe Arabic" panose="02040503050201020203" pitchFamily="18" charset="-78"/>
                        </a:rPr>
                        <a:t> و آگاه بودن نسبت به خود</a:t>
                      </a:r>
                      <a:endParaRPr lang="en-US" sz="2400" dirty="0">
                        <a:latin typeface="Adobe Arabic" panose="02040503050201020203" pitchFamily="18" charset="-78"/>
                        <a:cs typeface="Adobe Arabic" panose="02040503050201020203" pitchFamily="18" charset="-78"/>
                      </a:endParaRPr>
                    </a:p>
                  </a:txBody>
                  <a:tcPr/>
                </a:tc>
                <a:tc>
                  <a:txBody>
                    <a:bodyPr/>
                    <a:lstStyle/>
                    <a:p>
                      <a:endParaRPr lang="en-US" dirty="0"/>
                    </a:p>
                  </a:txBody>
                  <a:tcPr/>
                </a:tc>
                <a:tc>
                  <a:txBody>
                    <a:bodyPr/>
                    <a:lstStyle/>
                    <a:p>
                      <a:pPr algn="ctr" rtl="1"/>
                      <a:r>
                        <a:rPr lang="fa-IR" sz="2400" dirty="0" smtClean="0">
                          <a:latin typeface="Adobe Arabic" panose="02040503050201020203" pitchFamily="18" charset="-78"/>
                          <a:cs typeface="Adobe Arabic" panose="02040503050201020203" pitchFamily="18" charset="-78"/>
                        </a:rPr>
                        <a:t>حساس و آگاه نبودن نسبت به خود</a:t>
                      </a:r>
                      <a:endParaRPr lang="en-US" sz="2400" dirty="0">
                        <a:latin typeface="Adobe Arabic" panose="02040503050201020203" pitchFamily="18" charset="-78"/>
                        <a:cs typeface="Adobe Arabic" panose="02040503050201020203" pitchFamily="18" charset="-78"/>
                      </a:endParaRPr>
                    </a:p>
                  </a:txBody>
                  <a:tcPr/>
                </a:tc>
              </a:tr>
            </a:tbl>
          </a:graphicData>
        </a:graphic>
      </p:graphicFrame>
      <p:sp>
        <p:nvSpPr>
          <p:cNvPr id="3" name="Left-Right Arrow 2"/>
          <p:cNvSpPr/>
          <p:nvPr/>
        </p:nvSpPr>
        <p:spPr>
          <a:xfrm>
            <a:off x="4428068" y="1604963"/>
            <a:ext cx="3327400" cy="360885"/>
          </a:xfrm>
          <a:prstGeom prst="leftRightArrow">
            <a:avLst>
              <a:gd name="adj1" fmla="val 50000"/>
              <a:gd name="adj2" fmla="val 173809"/>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Right Arrow 3"/>
          <p:cNvSpPr/>
          <p:nvPr/>
        </p:nvSpPr>
        <p:spPr>
          <a:xfrm>
            <a:off x="4428067" y="2103442"/>
            <a:ext cx="3327400" cy="360885"/>
          </a:xfrm>
          <a:prstGeom prst="leftRightArrow">
            <a:avLst>
              <a:gd name="adj1" fmla="val 50000"/>
              <a:gd name="adj2" fmla="val 176190"/>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Right Arrow 4"/>
          <p:cNvSpPr/>
          <p:nvPr/>
        </p:nvSpPr>
        <p:spPr>
          <a:xfrm>
            <a:off x="4428067" y="2743200"/>
            <a:ext cx="3327400" cy="360885"/>
          </a:xfrm>
          <a:prstGeom prst="leftRightArrow">
            <a:avLst>
              <a:gd name="adj1" fmla="val 50000"/>
              <a:gd name="adj2" fmla="val 171428"/>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4428067" y="3453874"/>
            <a:ext cx="3327400" cy="360885"/>
          </a:xfrm>
          <a:prstGeom prst="leftRightArrow">
            <a:avLst>
              <a:gd name="adj1" fmla="val 50000"/>
              <a:gd name="adj2" fmla="val 171428"/>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4428067" y="4015853"/>
            <a:ext cx="3327400" cy="360885"/>
          </a:xfrm>
          <a:prstGeom prst="leftRightArrow">
            <a:avLst>
              <a:gd name="adj1" fmla="val 50000"/>
              <a:gd name="adj2" fmla="val 169048"/>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4428067" y="4762496"/>
            <a:ext cx="3327400" cy="360885"/>
          </a:xfrm>
          <a:prstGeom prst="leftRightArrow">
            <a:avLst>
              <a:gd name="adj1" fmla="val 50000"/>
              <a:gd name="adj2" fmla="val 166667"/>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4428067" y="5509139"/>
            <a:ext cx="3327400" cy="360885"/>
          </a:xfrm>
          <a:prstGeom prst="leftRightArrow">
            <a:avLst>
              <a:gd name="adj1" fmla="val 50000"/>
              <a:gd name="adj2" fmla="val 161905"/>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998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89466" y="4592459"/>
            <a:ext cx="10625667" cy="1384995"/>
          </a:xfrm>
          <a:prstGeom prst="rect">
            <a:avLst/>
          </a:prstGeom>
        </p:spPr>
        <p:txBody>
          <a:bodyPr wrap="square">
            <a:spAutoFit/>
          </a:bodyPr>
          <a:lstStyle/>
          <a:p>
            <a:pPr marL="457200" indent="-457200" algn="r" rtl="1">
              <a:buClr>
                <a:srgbClr val="C00000"/>
              </a:buClr>
              <a:buFont typeface="Wingdings" panose="05000000000000000000" pitchFamily="2" charset="2"/>
              <a:buChar char="v"/>
            </a:pPr>
            <a:r>
              <a:rPr lang="fa-IR" sz="2800" dirty="0" smtClean="0">
                <a:latin typeface="Adobe Arabic" panose="02040503050201020203" pitchFamily="18" charset="-78"/>
                <a:cs typeface="Adobe Arabic" panose="02040503050201020203" pitchFamily="18" charset="-78"/>
              </a:rPr>
              <a:t>به عبارت دیگر ساختار سازمانی هرمی و سلسله مراتبی موجب عدم رشدیافتگی کارکنان و به هدر رفتن توانایی های جسمی و روانی آنان می‌گردد. اما از طرف دیگر ساختار دموکراتیک موجب بلوغ آن ها می‌گردد.</a:t>
            </a:r>
          </a:p>
          <a:p>
            <a:pPr marL="457200" indent="-457200" algn="r" rtl="1">
              <a:buClr>
                <a:srgbClr val="C00000"/>
              </a:buClr>
              <a:buFont typeface="Wingdings" panose="05000000000000000000" pitchFamily="2" charset="2"/>
              <a:buChar char="v"/>
            </a:pPr>
            <a:endParaRPr lang="fa-IR" sz="2800" dirty="0" smtClean="0">
              <a:latin typeface="Adobe Arabic" panose="02040503050201020203" pitchFamily="18" charset="-78"/>
              <a:cs typeface="Adobe Arabic" panose="02040503050201020203" pitchFamily="18" charset="-78"/>
            </a:endParaRPr>
          </a:p>
        </p:txBody>
      </p:sp>
      <p:sp>
        <p:nvSpPr>
          <p:cNvPr id="3" name="Rectangle 2"/>
          <p:cNvSpPr/>
          <p:nvPr/>
        </p:nvSpPr>
        <p:spPr>
          <a:xfrm>
            <a:off x="4254502" y="732034"/>
            <a:ext cx="6659031" cy="1815882"/>
          </a:xfrm>
          <a:prstGeom prst="rect">
            <a:avLst/>
          </a:prstGeom>
        </p:spPr>
        <p:txBody>
          <a:bodyPr wrap="square">
            <a:spAutoFit/>
          </a:bodyPr>
          <a:lstStyle/>
          <a:p>
            <a:pPr marL="342900" indent="-342900" algn="r" rtl="1">
              <a:buClr>
                <a:srgbClr val="C00000"/>
              </a:buClr>
              <a:buFont typeface="Wingdings" panose="05000000000000000000" pitchFamily="2" charset="2"/>
              <a:buChar char="v"/>
            </a:pPr>
            <a:r>
              <a:rPr lang="fa-IR" sz="2800" dirty="0" smtClean="0">
                <a:latin typeface="Adobe Arabic" panose="02040503050201020203" pitchFamily="18" charset="-78"/>
                <a:cs typeface="Adobe Arabic" panose="02040503050201020203" pitchFamily="18" charset="-78"/>
              </a:rPr>
              <a:t>راز نابالغ نگه داشتن افراد، در ماهیت خود سازمان رسمی نهفته است، زیرا سامان معمولا برای نیل به هدف ها یا مقاصدی که به صورت جمعی و گروهی تحقق می‌یابند، ایجاد می‌شود. </a:t>
            </a:r>
          </a:p>
          <a:p>
            <a:pPr marL="342900" indent="-342900" algn="r" rtl="1">
              <a:buClr>
                <a:srgbClr val="C00000"/>
              </a:buClr>
              <a:buFont typeface="Wingdings" panose="05000000000000000000" pitchFamily="2" charset="2"/>
              <a:buChar char="v"/>
            </a:pPr>
            <a:endParaRPr lang="fa-IR" sz="2800" dirty="0" smtClean="0">
              <a:latin typeface="Adobe Arabic" panose="02040503050201020203" pitchFamily="18" charset="-78"/>
              <a:cs typeface="Adobe Arabic" panose="02040503050201020203" pitchFamily="18" charset="-78"/>
            </a:endParaRPr>
          </a:p>
        </p:txBody>
      </p:sp>
      <p:sp>
        <p:nvSpPr>
          <p:cNvPr id="4" name="Right Arrow 3"/>
          <p:cNvSpPr/>
          <p:nvPr/>
        </p:nvSpPr>
        <p:spPr>
          <a:xfrm>
            <a:off x="1464733" y="495419"/>
            <a:ext cx="2870199" cy="1463517"/>
          </a:xfrm>
          <a:prstGeom prst="rightArrow">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FFFF00"/>
                </a:solidFill>
                <a:cs typeface="B Koodak" panose="00000700000000000000" pitchFamily="2" charset="-78"/>
              </a:rPr>
              <a:t>عقاید آرگریس</a:t>
            </a:r>
            <a:endParaRPr lang="en-US" sz="2400" dirty="0">
              <a:solidFill>
                <a:srgbClr val="FFFF00"/>
              </a:solidFill>
              <a:cs typeface="B Koodak" panose="00000700000000000000" pitchFamily="2" charset="-78"/>
            </a:endParaRPr>
          </a:p>
        </p:txBody>
      </p:sp>
      <p:sp>
        <p:nvSpPr>
          <p:cNvPr id="5" name="Rectangle 4"/>
          <p:cNvSpPr/>
          <p:nvPr/>
        </p:nvSpPr>
        <p:spPr>
          <a:xfrm>
            <a:off x="829733" y="3093134"/>
            <a:ext cx="10083800" cy="954107"/>
          </a:xfrm>
          <a:prstGeom prst="rect">
            <a:avLst/>
          </a:prstGeom>
        </p:spPr>
        <p:txBody>
          <a:bodyPr wrap="square">
            <a:spAutoFit/>
          </a:bodyPr>
          <a:lstStyle/>
          <a:p>
            <a:pPr marL="342900" indent="-342900" algn="r" rtl="1">
              <a:buClr>
                <a:srgbClr val="C00000"/>
              </a:buClr>
              <a:buFont typeface="Wingdings" panose="05000000000000000000" pitchFamily="2" charset="2"/>
              <a:buChar char="v"/>
            </a:pPr>
            <a:r>
              <a:rPr lang="fa-IR" sz="2800" dirty="0" smtClean="0">
                <a:latin typeface="Adobe Arabic" panose="02040503050201020203" pitchFamily="18" charset="-78"/>
                <a:cs typeface="Adobe Arabic" panose="02040503050201020203" pitchFamily="18" charset="-78"/>
              </a:rPr>
              <a:t>بنابراین سازمان رسمی غالبا، مفهوم یا برداشت ذهنی طراح سازمان از شیوه ی دست یابی به این اهداف است و افراد را متناسب با نیاز سازمان بار می‌آورند. </a:t>
            </a:r>
          </a:p>
        </p:txBody>
      </p:sp>
    </p:spTree>
    <p:extLst>
      <p:ext uri="{BB962C8B-B14F-4D97-AF65-F5344CB8AC3E}">
        <p14:creationId xmlns:p14="http://schemas.microsoft.com/office/powerpoint/2010/main" val="12254591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5" name="Right Arrow 4"/>
          <p:cNvSpPr/>
          <p:nvPr/>
        </p:nvSpPr>
        <p:spPr>
          <a:xfrm>
            <a:off x="1464733" y="495419"/>
            <a:ext cx="2870199" cy="1463517"/>
          </a:xfrm>
          <a:prstGeom prst="rightArrow">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FFFF00"/>
                </a:solidFill>
                <a:cs typeface="B Koodak" panose="00000700000000000000" pitchFamily="2" charset="-78"/>
              </a:rPr>
              <a:t>عقاید آرگریس</a:t>
            </a:r>
            <a:endParaRPr lang="en-US" sz="2400" dirty="0">
              <a:solidFill>
                <a:srgbClr val="FFFF00"/>
              </a:solidFill>
              <a:cs typeface="B Koodak" panose="00000700000000000000" pitchFamily="2" charset="-78"/>
            </a:endParaRPr>
          </a:p>
        </p:txBody>
      </p:sp>
      <p:sp>
        <p:nvSpPr>
          <p:cNvPr id="6" name="Rectangle 5"/>
          <p:cNvSpPr/>
          <p:nvPr/>
        </p:nvSpPr>
        <p:spPr>
          <a:xfrm>
            <a:off x="355601" y="2520370"/>
            <a:ext cx="10710334" cy="3108543"/>
          </a:xfrm>
          <a:prstGeom prst="rect">
            <a:avLst/>
          </a:prstGeom>
        </p:spPr>
        <p:txBody>
          <a:bodyPr wrap="square">
            <a:spAutoFit/>
          </a:bodyPr>
          <a:lstStyle/>
          <a:p>
            <a:pPr marL="457200" indent="-457200" algn="r" rtl="1">
              <a:buClr>
                <a:srgbClr val="C00000"/>
              </a:buClr>
              <a:buFont typeface="Wingdings" panose="05000000000000000000" pitchFamily="2" charset="2"/>
              <a:buChar char="v"/>
            </a:pPr>
            <a:r>
              <a:rPr lang="fa-IR" sz="2800" dirty="0" smtClean="0">
                <a:latin typeface="Adobe Arabic" panose="02040503050201020203" pitchFamily="18" charset="-78"/>
                <a:cs typeface="Adobe Arabic" panose="02040503050201020203" pitchFamily="18" charset="-78"/>
              </a:rPr>
              <a:t>احساس شایستگی و رشد شخصیت مهم‌ترین هدف های افراد هستند و افراد در برابر سبک مدیریتی آمرانه از خود عکس العمل نشان می‌دهند و مدیران را مجبور به تعدیل ساختار هرمی و سلسله مراتبی می‌کنند. </a:t>
            </a:r>
          </a:p>
          <a:p>
            <a:pPr marL="457200" indent="-457200" algn="r" rtl="1">
              <a:buClr>
                <a:srgbClr val="C00000"/>
              </a:buClr>
              <a:buFont typeface="Wingdings" panose="05000000000000000000" pitchFamily="2" charset="2"/>
              <a:buChar char="v"/>
            </a:pPr>
            <a:endParaRPr lang="fa-IR" sz="2800" dirty="0" smtClean="0">
              <a:latin typeface="Adobe Arabic" panose="02040503050201020203" pitchFamily="18" charset="-78"/>
              <a:cs typeface="Adobe Arabic" panose="02040503050201020203" pitchFamily="18" charset="-78"/>
            </a:endParaRPr>
          </a:p>
          <a:p>
            <a:pPr marL="457200" indent="-457200" algn="r" rtl="1">
              <a:buClr>
                <a:srgbClr val="C00000"/>
              </a:buClr>
              <a:buFont typeface="Wingdings" panose="05000000000000000000" pitchFamily="2" charset="2"/>
              <a:buChar char="v"/>
            </a:pPr>
            <a:r>
              <a:rPr lang="fa-IR" sz="2800" dirty="0" smtClean="0">
                <a:latin typeface="Adobe Arabic" panose="02040503050201020203" pitchFamily="18" charset="-78"/>
                <a:cs typeface="Adobe Arabic" panose="02040503050201020203" pitchFamily="18" charset="-78"/>
              </a:rPr>
              <a:t>همیشه نظریه های </a:t>
            </a:r>
            <a:r>
              <a:rPr lang="en-US" sz="2800" dirty="0" smtClean="0">
                <a:latin typeface="Adobe Arabic" panose="02040503050201020203" pitchFamily="18" charset="-78"/>
                <a:cs typeface="Adobe Arabic" panose="02040503050201020203" pitchFamily="18" charset="-78"/>
              </a:rPr>
              <a:t>x</a:t>
            </a:r>
            <a:r>
              <a:rPr lang="fa-IR" sz="2800" dirty="0" smtClean="0">
                <a:latin typeface="Adobe Arabic" panose="02040503050201020203" pitchFamily="18" charset="-78"/>
                <a:cs typeface="Adobe Arabic" panose="02040503050201020203" pitchFamily="18" charset="-78"/>
              </a:rPr>
              <a:t> و </a:t>
            </a:r>
            <a:r>
              <a:rPr lang="en-US" sz="2800" dirty="0" smtClean="0">
                <a:latin typeface="Adobe Arabic" panose="02040503050201020203" pitchFamily="18" charset="-78"/>
                <a:cs typeface="Adobe Arabic" panose="02040503050201020203" pitchFamily="18" charset="-78"/>
              </a:rPr>
              <a:t>y</a:t>
            </a:r>
            <a:r>
              <a:rPr lang="fa-IR" sz="2800" dirty="0" smtClean="0">
                <a:latin typeface="Adobe Arabic" panose="02040503050201020203" pitchFamily="18" charset="-78"/>
                <a:cs typeface="Adobe Arabic" panose="02040503050201020203" pitchFamily="18" charset="-78"/>
              </a:rPr>
              <a:t> مک گریگور، سبک مدیریتی مناسبی را پیشنهاد نمی کنند. </a:t>
            </a:r>
          </a:p>
          <a:p>
            <a:pPr marL="457200" indent="-457200" algn="r" rtl="1">
              <a:buClr>
                <a:srgbClr val="C00000"/>
              </a:buClr>
              <a:buFont typeface="Wingdings" panose="05000000000000000000" pitchFamily="2" charset="2"/>
              <a:buChar char="v"/>
            </a:pPr>
            <a:endParaRPr lang="fa-IR" sz="2800" dirty="0" smtClean="0">
              <a:latin typeface="Adobe Arabic" panose="02040503050201020203" pitchFamily="18" charset="-78"/>
              <a:cs typeface="Adobe Arabic" panose="02040503050201020203" pitchFamily="18" charset="-78"/>
            </a:endParaRPr>
          </a:p>
          <a:p>
            <a:pPr marL="457200" indent="-457200" algn="r" rtl="1">
              <a:buClr>
                <a:srgbClr val="C00000"/>
              </a:buClr>
              <a:buFont typeface="Wingdings" panose="05000000000000000000" pitchFamily="2" charset="2"/>
              <a:buChar char="v"/>
            </a:pPr>
            <a:r>
              <a:rPr lang="fa-IR" sz="2800" dirty="0" smtClean="0">
                <a:latin typeface="Adobe Arabic" panose="02040503050201020203" pitchFamily="18" charset="-78"/>
                <a:cs typeface="Adobe Arabic" panose="02040503050201020203" pitchFamily="18" charset="-78"/>
              </a:rPr>
              <a:t>مدیران پیرو مکاتب سنتی و کلاسیک، اغلب برای کارکنان نقش های کودکانه که مانع رشد طبیعی آنان می‌شود، به وجود می‌آورند. </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136582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4" name="Flowchart: Data 3"/>
          <p:cNvSpPr/>
          <p:nvPr/>
        </p:nvSpPr>
        <p:spPr>
          <a:xfrm>
            <a:off x="2946400" y="194733"/>
            <a:ext cx="5681134" cy="1253066"/>
          </a:xfrm>
          <a:prstGeom prst="flowChartInputOutpu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cs typeface="B Koodak" panose="00000700000000000000" pitchFamily="2" charset="-78"/>
              </a:rPr>
              <a:t>کرت لوین </a:t>
            </a:r>
            <a:r>
              <a:rPr lang="en-US" sz="2800" b="1" dirty="0" smtClean="0">
                <a:cs typeface="B Koodak" panose="00000700000000000000" pitchFamily="2" charset="-78"/>
              </a:rPr>
              <a:t>(Kurt </a:t>
            </a:r>
            <a:r>
              <a:rPr lang="en-US" sz="2800" b="1" dirty="0" err="1" smtClean="0">
                <a:cs typeface="B Koodak" panose="00000700000000000000" pitchFamily="2" charset="-78"/>
              </a:rPr>
              <a:t>Lewin</a:t>
            </a:r>
            <a:r>
              <a:rPr lang="en-US" sz="2800" b="1" dirty="0" smtClean="0">
                <a:cs typeface="B Koodak" panose="00000700000000000000" pitchFamily="2" charset="-78"/>
              </a:rPr>
              <a:t>)</a:t>
            </a:r>
            <a:r>
              <a:rPr lang="fa-IR" sz="2800" b="1" dirty="0" smtClean="0">
                <a:cs typeface="B Koodak" panose="00000700000000000000" pitchFamily="2" charset="-78"/>
              </a:rPr>
              <a:t> و تحلیل میدان نیرو</a:t>
            </a:r>
          </a:p>
        </p:txBody>
      </p:sp>
      <p:sp>
        <p:nvSpPr>
          <p:cNvPr id="5" name="Rectangle 4"/>
          <p:cNvSpPr/>
          <p:nvPr/>
        </p:nvSpPr>
        <p:spPr>
          <a:xfrm>
            <a:off x="139701" y="2118373"/>
            <a:ext cx="11387667" cy="954107"/>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تحلیل میدان نیرو که «کرت لوین» آن را ابداع کرد تکنیکی برای تشخیص وضعیت هاست که می‌تواند در بررسی متغیرهایی که در تعیین اثربخشی </a:t>
            </a:r>
            <a:r>
              <a:rPr lang="en-US" sz="2800" dirty="0" smtClean="0">
                <a:latin typeface="Adobe Arabic" panose="02040503050201020203" pitchFamily="18" charset="-78"/>
                <a:cs typeface="Adobe Arabic" panose="02040503050201020203" pitchFamily="18" charset="-78"/>
              </a:rPr>
              <a:t>(effectiveness)</a:t>
            </a:r>
            <a:r>
              <a:rPr lang="fa-IR" sz="2800" dirty="0" smtClean="0">
                <a:latin typeface="Adobe Arabic" panose="02040503050201020203" pitchFamily="18" charset="-78"/>
                <a:cs typeface="Adobe Arabic" panose="02040503050201020203" pitchFamily="18" charset="-78"/>
              </a:rPr>
              <a:t> دخالت دارند، سودمند واقع شود. </a:t>
            </a:r>
          </a:p>
        </p:txBody>
      </p:sp>
      <p:sp>
        <p:nvSpPr>
          <p:cNvPr id="6" name="Rectangle 5"/>
          <p:cNvSpPr/>
          <p:nvPr/>
        </p:nvSpPr>
        <p:spPr>
          <a:xfrm>
            <a:off x="139701" y="4121940"/>
            <a:ext cx="10921999" cy="2246769"/>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لوین فرض می‌کند که در هر وضعیتی دو نیروی سوق دهنده </a:t>
            </a:r>
            <a:r>
              <a:rPr lang="en-US" sz="2800" dirty="0" smtClean="0">
                <a:latin typeface="Adobe Arabic" panose="02040503050201020203" pitchFamily="18" charset="-78"/>
                <a:cs typeface="Adobe Arabic" panose="02040503050201020203" pitchFamily="18" charset="-78"/>
              </a:rPr>
              <a:t>(driving forces)</a:t>
            </a:r>
            <a:r>
              <a:rPr lang="fa-IR" sz="2800" dirty="0" smtClean="0">
                <a:latin typeface="Adobe Arabic" panose="02040503050201020203" pitchFamily="18" charset="-78"/>
                <a:cs typeface="Adobe Arabic" panose="02040503050201020203" pitchFamily="18" charset="-78"/>
              </a:rPr>
              <a:t> و بازدارنده </a:t>
            </a:r>
            <a:r>
              <a:rPr lang="en-US" sz="2800" dirty="0" smtClean="0">
                <a:latin typeface="Adobe Arabic" panose="02040503050201020203" pitchFamily="18" charset="-78"/>
                <a:cs typeface="Adobe Arabic" panose="02040503050201020203" pitchFamily="18" charset="-78"/>
              </a:rPr>
              <a:t>(restraining forces)</a:t>
            </a:r>
            <a:r>
              <a:rPr lang="fa-IR" sz="2800" dirty="0" smtClean="0">
                <a:latin typeface="Adobe Arabic" panose="02040503050201020203" pitchFamily="18" charset="-78"/>
                <a:cs typeface="Adobe Arabic" panose="02040503050201020203" pitchFamily="18" charset="-78"/>
              </a:rPr>
              <a:t>  وجود دارد که بر هر تغییری که ممکن است رخ دهد تأثیر می‌گذارند. نیروهای سوق دهنده عبارتند از نیروهای موثر بر یک وضعیت  که در جهت خاصی فشار می‌آورند و آن را ادامه می‌دهند. نیروهای بازدارنده یا مانع شونده نیروهایی هستند که در جهت بازداشت یا کاهش نیروهای سوق دهنده عمل می‌کنند. </a:t>
            </a:r>
          </a:p>
          <a:p>
            <a:pPr algn="r" rtl="1"/>
            <a:r>
              <a:rPr lang="fa-IR" sz="2800" dirty="0" smtClean="0">
                <a:latin typeface="Adobe Arabic" panose="02040503050201020203" pitchFamily="18" charset="-78"/>
                <a:cs typeface="Adobe Arabic" panose="02040503050201020203" pitchFamily="18" charset="-78"/>
              </a:rPr>
              <a:t> </a:t>
            </a:r>
          </a:p>
        </p:txBody>
      </p:sp>
    </p:spTree>
    <p:extLst>
      <p:ext uri="{BB962C8B-B14F-4D97-AF65-F5344CB8AC3E}">
        <p14:creationId xmlns:p14="http://schemas.microsoft.com/office/powerpoint/2010/main" val="25546120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016000" y="2456270"/>
            <a:ext cx="10363202" cy="1384995"/>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برای بهبود و افزایش بازده در یک گروه کار، فشار سرپرست، در یافت پاداش و رقابت ممکن است مثال هایی از نیروهای سوق دهنده باشند. بی تفاوتی، عداوت و سهل انگاری در محافظت از وسایل و ابزار کار مثال هایی از نیروهای بازدارنده در مقابل افزایش بازده محسوب می‌شوند. </a:t>
            </a:r>
          </a:p>
        </p:txBody>
      </p:sp>
      <p:sp>
        <p:nvSpPr>
          <p:cNvPr id="3" name="Rectangle 2"/>
          <p:cNvSpPr/>
          <p:nvPr/>
        </p:nvSpPr>
        <p:spPr>
          <a:xfrm>
            <a:off x="922866" y="5112940"/>
            <a:ext cx="6959600" cy="954107"/>
          </a:xfrm>
          <a:prstGeom prst="rect">
            <a:avLst/>
          </a:prstGeom>
        </p:spPr>
        <p:txBody>
          <a:bodyPr wrap="square">
            <a:spAutoFit/>
          </a:bodyPr>
          <a:lstStyle/>
          <a:p>
            <a:pPr algn="ctr" rtl="1"/>
            <a:r>
              <a:rPr lang="fa-IR" sz="2800" b="1" dirty="0" smtClean="0">
                <a:latin typeface="Adobe Arabic" panose="02040503050201020203" pitchFamily="18" charset="-78"/>
                <a:cs typeface="Adobe Arabic" panose="02040503050201020203" pitchFamily="18" charset="-78"/>
              </a:rPr>
              <a:t>تعادل هنگامی برقرار می‌شود که مجموع نیروهای سوق دهنده مساوی مجموع نیروهای بازدارنده باشد. </a:t>
            </a:r>
            <a:endParaRPr lang="en-US" sz="2800" b="1" dirty="0">
              <a:latin typeface="Adobe Arabic" panose="02040503050201020203" pitchFamily="18" charset="-78"/>
              <a:cs typeface="Adobe Arabic" panose="02040503050201020203" pitchFamily="18" charset="-78"/>
            </a:endParaRPr>
          </a:p>
        </p:txBody>
      </p:sp>
      <p:sp>
        <p:nvSpPr>
          <p:cNvPr id="4" name="Right Arrow 3"/>
          <p:cNvSpPr/>
          <p:nvPr/>
        </p:nvSpPr>
        <p:spPr>
          <a:xfrm>
            <a:off x="1464733" y="495419"/>
            <a:ext cx="2870199" cy="1463517"/>
          </a:xfrm>
          <a:prstGeom prst="righ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bg1"/>
                </a:solidFill>
                <a:effectLst>
                  <a:outerShdw blurRad="38100" dist="38100" dir="2700000" algn="tl">
                    <a:srgbClr val="000000">
                      <a:alpha val="43137"/>
                    </a:srgbClr>
                  </a:outerShdw>
                </a:effectLst>
                <a:cs typeface="B Koodak" panose="00000700000000000000" pitchFamily="2" charset="-78"/>
              </a:rPr>
              <a:t>نظریه کرت لوین</a:t>
            </a:r>
            <a:endParaRPr lang="en-US" sz="2800" dirty="0">
              <a:solidFill>
                <a:schemeClr val="bg1"/>
              </a:solidFill>
              <a:effectLst>
                <a:outerShdw blurRad="38100" dist="38100" dir="2700000" algn="tl">
                  <a:srgbClr val="000000">
                    <a:alpha val="43137"/>
                  </a:srgbClr>
                </a:outerShdw>
              </a:effectLst>
              <a:cs typeface="B Koodak" panose="00000700000000000000" pitchFamily="2" charset="-78"/>
            </a:endParaRPr>
          </a:p>
        </p:txBody>
      </p:sp>
    </p:spTree>
    <p:extLst>
      <p:ext uri="{BB962C8B-B14F-4D97-AF65-F5344CB8AC3E}">
        <p14:creationId xmlns:p14="http://schemas.microsoft.com/office/powerpoint/2010/main" val="2034247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2853267" y="3268132"/>
            <a:ext cx="5494866" cy="0"/>
          </a:xfrm>
          <a:prstGeom prst="line">
            <a:avLst/>
          </a:prstGeom>
          <a:ln w="38100"/>
        </p:spPr>
        <p:style>
          <a:lnRef idx="2">
            <a:schemeClr val="dk1"/>
          </a:lnRef>
          <a:fillRef idx="0">
            <a:schemeClr val="dk1"/>
          </a:fillRef>
          <a:effectRef idx="1">
            <a:schemeClr val="dk1"/>
          </a:effectRef>
          <a:fontRef idx="minor">
            <a:schemeClr val="tx1"/>
          </a:fontRef>
        </p:style>
      </p:cxnSp>
      <p:sp>
        <p:nvSpPr>
          <p:cNvPr id="4" name="Up Arrow 3"/>
          <p:cNvSpPr/>
          <p:nvPr/>
        </p:nvSpPr>
        <p:spPr>
          <a:xfrm>
            <a:off x="982133" y="1049865"/>
            <a:ext cx="2415031" cy="22182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Koodak" panose="00000700000000000000" pitchFamily="2" charset="-78"/>
              </a:rPr>
              <a:t>بیشتر</a:t>
            </a:r>
            <a:endParaRPr lang="en-US" sz="2400" dirty="0">
              <a:cs typeface="B Koodak" panose="00000700000000000000" pitchFamily="2" charset="-78"/>
            </a:endParaRPr>
          </a:p>
        </p:txBody>
      </p:sp>
      <p:sp>
        <p:nvSpPr>
          <p:cNvPr id="8" name="Down Arrow 7"/>
          <p:cNvSpPr/>
          <p:nvPr/>
        </p:nvSpPr>
        <p:spPr>
          <a:xfrm>
            <a:off x="982133" y="3268132"/>
            <a:ext cx="2415031" cy="1947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Koodak" panose="00000700000000000000" pitchFamily="2" charset="-78"/>
              </a:rPr>
              <a:t>کمتر</a:t>
            </a:r>
            <a:endParaRPr lang="en-US" sz="2400" dirty="0">
              <a:cs typeface="B Koodak" panose="00000700000000000000" pitchFamily="2" charset="-78"/>
            </a:endParaRPr>
          </a:p>
        </p:txBody>
      </p:sp>
      <p:cxnSp>
        <p:nvCxnSpPr>
          <p:cNvPr id="10" name="Straight Connector 9"/>
          <p:cNvCxnSpPr/>
          <p:nvPr/>
        </p:nvCxnSpPr>
        <p:spPr>
          <a:xfrm>
            <a:off x="8348133" y="1026581"/>
            <a:ext cx="0" cy="4483102"/>
          </a:xfrm>
          <a:prstGeom prst="line">
            <a:avLst/>
          </a:prstGeom>
          <a:ln w="38100"/>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8348133" y="1045627"/>
            <a:ext cx="6096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8348133" y="1629827"/>
            <a:ext cx="6096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8348133" y="2256361"/>
            <a:ext cx="6096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8348133" y="2874427"/>
            <a:ext cx="6096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8322733" y="5509683"/>
            <a:ext cx="6096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8348133" y="4923361"/>
            <a:ext cx="6096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8348133" y="4322228"/>
            <a:ext cx="6096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8348133" y="3687227"/>
            <a:ext cx="6096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6993469" y="3318931"/>
            <a:ext cx="4232" cy="1075269"/>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flipH="1" flipV="1">
            <a:off x="4059681" y="3305171"/>
            <a:ext cx="4232" cy="1461562"/>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flipH="1" flipV="1">
            <a:off x="6083214" y="3318929"/>
            <a:ext cx="4231" cy="1447804"/>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flipV="1">
            <a:off x="4974167" y="3318929"/>
            <a:ext cx="1" cy="922870"/>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flipH="1">
            <a:off x="6466374" y="1747309"/>
            <a:ext cx="12788" cy="1470025"/>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flipH="1">
            <a:off x="4641809" y="1713968"/>
            <a:ext cx="12788" cy="1470025"/>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flipH="1">
            <a:off x="5587912" y="2158998"/>
            <a:ext cx="12788" cy="1024994"/>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1" name="Rounded Rectangle 40"/>
          <p:cNvSpPr/>
          <p:nvPr/>
        </p:nvSpPr>
        <p:spPr>
          <a:xfrm>
            <a:off x="9165166" y="1381117"/>
            <a:ext cx="533400" cy="497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3-</a:t>
            </a:r>
            <a:endParaRPr lang="en-US" dirty="0"/>
          </a:p>
        </p:txBody>
      </p:sp>
      <p:sp>
        <p:nvSpPr>
          <p:cNvPr id="42" name="Rounded Rectangle 41"/>
          <p:cNvSpPr/>
          <p:nvPr/>
        </p:nvSpPr>
        <p:spPr>
          <a:xfrm>
            <a:off x="9165166" y="2007651"/>
            <a:ext cx="533400" cy="497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2-</a:t>
            </a:r>
            <a:endParaRPr lang="en-US" dirty="0"/>
          </a:p>
        </p:txBody>
      </p:sp>
      <p:sp>
        <p:nvSpPr>
          <p:cNvPr id="43" name="Rounded Rectangle 42"/>
          <p:cNvSpPr/>
          <p:nvPr/>
        </p:nvSpPr>
        <p:spPr>
          <a:xfrm>
            <a:off x="9165166" y="2625717"/>
            <a:ext cx="533400" cy="497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a:t>
            </a:r>
            <a:endParaRPr lang="en-US" dirty="0"/>
          </a:p>
        </p:txBody>
      </p:sp>
      <p:sp>
        <p:nvSpPr>
          <p:cNvPr id="44" name="Rounded Rectangle 43"/>
          <p:cNvSpPr/>
          <p:nvPr/>
        </p:nvSpPr>
        <p:spPr>
          <a:xfrm>
            <a:off x="9165166" y="3438517"/>
            <a:ext cx="533400" cy="497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a:t>
            </a:r>
            <a:endParaRPr lang="en-US" dirty="0"/>
          </a:p>
        </p:txBody>
      </p:sp>
      <p:sp>
        <p:nvSpPr>
          <p:cNvPr id="45" name="Rounded Rectangle 44"/>
          <p:cNvSpPr/>
          <p:nvPr/>
        </p:nvSpPr>
        <p:spPr>
          <a:xfrm>
            <a:off x="9165166" y="4073518"/>
            <a:ext cx="533400" cy="497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2+</a:t>
            </a:r>
            <a:endParaRPr lang="en-US" dirty="0"/>
          </a:p>
        </p:txBody>
      </p:sp>
      <p:sp>
        <p:nvSpPr>
          <p:cNvPr id="46" name="Rounded Rectangle 45"/>
          <p:cNvSpPr/>
          <p:nvPr/>
        </p:nvSpPr>
        <p:spPr>
          <a:xfrm>
            <a:off x="9165166" y="4674651"/>
            <a:ext cx="533400" cy="497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3+</a:t>
            </a:r>
            <a:endParaRPr lang="en-US" dirty="0"/>
          </a:p>
        </p:txBody>
      </p:sp>
      <p:sp>
        <p:nvSpPr>
          <p:cNvPr id="47" name="Rounded Rectangle 46"/>
          <p:cNvSpPr/>
          <p:nvPr/>
        </p:nvSpPr>
        <p:spPr>
          <a:xfrm>
            <a:off x="9165166" y="5260973"/>
            <a:ext cx="533400" cy="497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4+</a:t>
            </a:r>
            <a:endParaRPr lang="en-US" dirty="0"/>
          </a:p>
        </p:txBody>
      </p:sp>
      <p:sp>
        <p:nvSpPr>
          <p:cNvPr id="48" name="TextBox 47"/>
          <p:cNvSpPr txBox="1"/>
          <p:nvPr/>
        </p:nvSpPr>
        <p:spPr>
          <a:xfrm>
            <a:off x="10121988" y="1381117"/>
            <a:ext cx="973667" cy="1569660"/>
          </a:xfrm>
          <a:prstGeom prst="rect">
            <a:avLst/>
          </a:prstGeom>
          <a:noFill/>
        </p:spPr>
        <p:txBody>
          <a:bodyPr wrap="square" rtlCol="0">
            <a:spAutoFit/>
          </a:bodyPr>
          <a:lstStyle/>
          <a:p>
            <a:r>
              <a:rPr lang="fa-IR" sz="2400" dirty="0" smtClean="0">
                <a:latin typeface="Adobe Arabic" panose="02040503050201020203" pitchFamily="18" charset="-78"/>
                <a:cs typeface="Adobe Arabic" panose="02040503050201020203" pitchFamily="18" charset="-78"/>
              </a:rPr>
              <a:t>نیروهای بازدارنده (قدرت تخمینی)</a:t>
            </a:r>
            <a:endParaRPr lang="en-US" sz="2400" dirty="0">
              <a:latin typeface="Adobe Arabic" panose="02040503050201020203" pitchFamily="18" charset="-78"/>
              <a:cs typeface="Adobe Arabic" panose="02040503050201020203" pitchFamily="18" charset="-78"/>
            </a:endParaRPr>
          </a:p>
        </p:txBody>
      </p:sp>
      <p:sp>
        <p:nvSpPr>
          <p:cNvPr id="49" name="TextBox 48"/>
          <p:cNvSpPr txBox="1"/>
          <p:nvPr/>
        </p:nvSpPr>
        <p:spPr>
          <a:xfrm>
            <a:off x="10121988" y="3935936"/>
            <a:ext cx="1193801" cy="1569660"/>
          </a:xfrm>
          <a:prstGeom prst="rect">
            <a:avLst/>
          </a:prstGeom>
          <a:noFill/>
        </p:spPr>
        <p:txBody>
          <a:bodyPr wrap="square" rtlCol="0">
            <a:spAutoFit/>
          </a:bodyPr>
          <a:lstStyle/>
          <a:p>
            <a:r>
              <a:rPr lang="fa-IR" sz="2400" dirty="0" smtClean="0">
                <a:latin typeface="Adobe Arabic" panose="02040503050201020203" pitchFamily="18" charset="-78"/>
                <a:cs typeface="Adobe Arabic" panose="02040503050201020203" pitchFamily="18" charset="-78"/>
              </a:rPr>
              <a:t>نیروهای سوق دهنده (قدرت تخمینی)</a:t>
            </a:r>
            <a:endParaRPr lang="en-US" sz="2400" dirty="0">
              <a:latin typeface="Adobe Arabic" panose="02040503050201020203" pitchFamily="18" charset="-78"/>
              <a:cs typeface="Adobe Arabic" panose="02040503050201020203" pitchFamily="18" charset="-78"/>
            </a:endParaRPr>
          </a:p>
        </p:txBody>
      </p:sp>
      <p:sp>
        <p:nvSpPr>
          <p:cNvPr id="50" name="TextBox 49"/>
          <p:cNvSpPr txBox="1"/>
          <p:nvPr/>
        </p:nvSpPr>
        <p:spPr>
          <a:xfrm>
            <a:off x="1585382" y="2955724"/>
            <a:ext cx="1360975" cy="523220"/>
          </a:xfrm>
          <a:prstGeom prst="rect">
            <a:avLst/>
          </a:prstGeom>
          <a:noFill/>
        </p:spPr>
        <p:txBody>
          <a:bodyPr wrap="square" rtlCol="0">
            <a:spAutoFit/>
          </a:bodyPr>
          <a:lstStyle/>
          <a:p>
            <a:r>
              <a:rPr lang="fa-IR" sz="2800" b="1" dirty="0" smtClean="0">
                <a:latin typeface="Adobe Arabic" panose="02040503050201020203" pitchFamily="18" charset="-78"/>
                <a:cs typeface="Adobe Arabic" panose="02040503050201020203" pitchFamily="18" charset="-78"/>
              </a:rPr>
              <a:t>تولید فعلی</a:t>
            </a:r>
            <a:endParaRPr lang="en-US" sz="2800" b="1" dirty="0">
              <a:latin typeface="Adobe Arabic" panose="02040503050201020203" pitchFamily="18" charset="-78"/>
              <a:cs typeface="Adobe Arabic" panose="02040503050201020203" pitchFamily="18" charset="-78"/>
            </a:endParaRPr>
          </a:p>
        </p:txBody>
      </p:sp>
      <p:sp>
        <p:nvSpPr>
          <p:cNvPr id="51" name="TextBox 50"/>
          <p:cNvSpPr txBox="1"/>
          <p:nvPr/>
        </p:nvSpPr>
        <p:spPr>
          <a:xfrm>
            <a:off x="3320964" y="5647267"/>
            <a:ext cx="4239769" cy="954107"/>
          </a:xfrm>
          <a:prstGeom prst="rect">
            <a:avLst/>
          </a:prstGeom>
          <a:noFill/>
        </p:spPr>
        <p:txBody>
          <a:bodyPr wrap="square" rtlCol="0">
            <a:spAutoFit/>
          </a:bodyPr>
          <a:lstStyle/>
          <a:p>
            <a:pPr algn="ctr" rtl="1"/>
            <a:r>
              <a:rPr lang="fa-IR" sz="2800" b="1" dirty="0" smtClean="0">
                <a:solidFill>
                  <a:srgbClr val="C00000"/>
                </a:solidFill>
                <a:latin typeface="Adobe Arabic" panose="02040503050201020203" pitchFamily="18" charset="-78"/>
                <a:cs typeface="Adobe Arabic" panose="02040503050201020203" pitchFamily="18" charset="-78"/>
              </a:rPr>
              <a:t>نیروهای سوق دهنده و بازدارنده در حالت تعادل</a:t>
            </a:r>
            <a:endParaRPr lang="en-US" sz="2800" b="1" dirty="0">
              <a:solidFill>
                <a:srgbClr val="C00000"/>
              </a:solidFill>
              <a:latin typeface="Adobe Arabic" panose="02040503050201020203" pitchFamily="18" charset="-78"/>
              <a:cs typeface="Adobe Arabic" panose="02040503050201020203" pitchFamily="18" charset="-78"/>
            </a:endParaRPr>
          </a:p>
        </p:txBody>
      </p:sp>
      <p:sp>
        <p:nvSpPr>
          <p:cNvPr id="35" name="Rounded Rectangle 34"/>
          <p:cNvSpPr/>
          <p:nvPr/>
        </p:nvSpPr>
        <p:spPr>
          <a:xfrm>
            <a:off x="9165166" y="777871"/>
            <a:ext cx="533400" cy="497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4</a:t>
            </a:r>
            <a:r>
              <a:rPr lang="fa-IR" dirty="0" smtClean="0"/>
              <a:t>-</a:t>
            </a:r>
            <a:endParaRPr lang="en-US" dirty="0"/>
          </a:p>
        </p:txBody>
      </p:sp>
    </p:spTree>
    <p:extLst>
      <p:ext uri="{BB962C8B-B14F-4D97-AF65-F5344CB8AC3E}">
        <p14:creationId xmlns:p14="http://schemas.microsoft.com/office/powerpoint/2010/main" val="2912262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48733" y="2197712"/>
            <a:ext cx="10515601" cy="2677656"/>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جورج هومانز تاثیر گروه های غیر رسمی را در داخل سازمان بررسی کرده است. در نتیجه این بررسی مدلی را تحت عنوان سیستم های اجتماعی ساخته و پرداخته و عنوان کرده است که در هر نظام اجتماعی سه عامل وجود دارد که عبارتند از: </a:t>
            </a:r>
          </a:p>
          <a:p>
            <a:pPr marL="457200" indent="-457200" algn="r" rtl="1">
              <a:buFont typeface="Arial" panose="020B0604020202020204" pitchFamily="34" charset="0"/>
              <a:buChar char="•"/>
            </a:pPr>
            <a:r>
              <a:rPr lang="fa-IR" sz="2800" b="1" dirty="0" smtClean="0">
                <a:solidFill>
                  <a:schemeClr val="accent6">
                    <a:lumMod val="75000"/>
                  </a:schemeClr>
                </a:solidFill>
                <a:latin typeface="Adobe Arabic" panose="02040503050201020203" pitchFamily="18" charset="-78"/>
                <a:cs typeface="Adobe Arabic" panose="02040503050201020203" pitchFamily="18" charset="-78"/>
              </a:rPr>
              <a:t>فعالیت ها</a:t>
            </a:r>
            <a:r>
              <a:rPr lang="fa-IR" sz="2800" dirty="0" smtClean="0">
                <a:latin typeface="Adobe Arabic" panose="02040503050201020203" pitchFamily="18" charset="-78"/>
                <a:cs typeface="Adobe Arabic" panose="02040503050201020203" pitchFamily="18" charset="-78"/>
              </a:rPr>
              <a:t>: وظایفی است که افراد انجام می‌دهند. </a:t>
            </a:r>
          </a:p>
          <a:p>
            <a:pPr marL="457200" indent="-457200" algn="r" rtl="1">
              <a:buFont typeface="Arial" panose="020B0604020202020204" pitchFamily="34" charset="0"/>
              <a:buChar char="•"/>
            </a:pPr>
            <a:r>
              <a:rPr lang="fa-IR" sz="2800" b="1" dirty="0" smtClean="0">
                <a:solidFill>
                  <a:schemeClr val="accent6">
                    <a:lumMod val="75000"/>
                  </a:schemeClr>
                </a:solidFill>
                <a:latin typeface="Adobe Arabic" panose="02040503050201020203" pitchFamily="18" charset="-78"/>
                <a:cs typeface="Adobe Arabic" panose="02040503050201020203" pitchFamily="18" charset="-78"/>
              </a:rPr>
              <a:t>کنشهای متقابل</a:t>
            </a:r>
            <a:r>
              <a:rPr lang="fa-IR" sz="2800" dirty="0" smtClean="0">
                <a:latin typeface="Adobe Arabic" panose="02040503050201020203" pitchFamily="18" charset="-78"/>
                <a:cs typeface="Adobe Arabic" panose="02040503050201020203" pitchFamily="18" charset="-78"/>
              </a:rPr>
              <a:t>: رفتارهایی است که در حین انجام آن وظایف میان افراد و گروه ها صورت می‌گیرد. </a:t>
            </a:r>
          </a:p>
          <a:p>
            <a:pPr marL="457200" indent="-457200" algn="r" rtl="1">
              <a:buFont typeface="Arial" panose="020B0604020202020204" pitchFamily="34" charset="0"/>
              <a:buChar char="•"/>
            </a:pPr>
            <a:r>
              <a:rPr lang="fa-IR" sz="2800" b="1" dirty="0" smtClean="0">
                <a:solidFill>
                  <a:schemeClr val="accent6">
                    <a:lumMod val="75000"/>
                  </a:schemeClr>
                </a:solidFill>
                <a:latin typeface="Adobe Arabic" panose="02040503050201020203" pitchFamily="18" charset="-78"/>
                <a:cs typeface="Adobe Arabic" panose="02040503050201020203" pitchFamily="18" charset="-78"/>
              </a:rPr>
              <a:t>گرایش ها (حالات عاطفی): </a:t>
            </a:r>
            <a:r>
              <a:rPr lang="fa-IR" sz="2800" dirty="0" smtClean="0">
                <a:latin typeface="Adobe Arabic" panose="02040503050201020203" pitchFamily="18" charset="-78"/>
                <a:cs typeface="Adobe Arabic" panose="02040503050201020203" pitchFamily="18" charset="-78"/>
              </a:rPr>
              <a:t>نگرش ها و تلقیاتی است که میان افراد و درون گروه ها به وجود می آید. </a:t>
            </a:r>
            <a:endParaRPr lang="en-US" sz="2800" dirty="0">
              <a:latin typeface="Adobe Arabic" panose="02040503050201020203" pitchFamily="18" charset="-78"/>
              <a:cs typeface="Adobe Arabic" panose="02040503050201020203" pitchFamily="18" charset="-78"/>
            </a:endParaRPr>
          </a:p>
        </p:txBody>
      </p:sp>
      <p:sp>
        <p:nvSpPr>
          <p:cNvPr id="3" name="Flowchart: Data 2"/>
          <p:cNvSpPr/>
          <p:nvPr/>
        </p:nvSpPr>
        <p:spPr>
          <a:xfrm>
            <a:off x="2700867" y="262466"/>
            <a:ext cx="5799667" cy="1473199"/>
          </a:xfrm>
          <a:prstGeom prst="flowChartInputOutpu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smtClean="0">
                <a:cs typeface="B Koodak" panose="00000700000000000000" pitchFamily="2" charset="-78"/>
              </a:rPr>
              <a:t>گروه انسانی «جورج هومانز» </a:t>
            </a:r>
            <a:r>
              <a:rPr lang="en-US" sz="2800" dirty="0" smtClean="0">
                <a:cs typeface="B Koodak" panose="00000700000000000000" pitchFamily="2" charset="-78"/>
              </a:rPr>
              <a:t>(George C. </a:t>
            </a:r>
            <a:r>
              <a:rPr lang="en-US" sz="2800" dirty="0" err="1" smtClean="0">
                <a:cs typeface="B Koodak" panose="00000700000000000000" pitchFamily="2" charset="-78"/>
              </a:rPr>
              <a:t>Homans</a:t>
            </a:r>
            <a:r>
              <a:rPr lang="en-US" sz="2800" dirty="0" smtClean="0">
                <a:cs typeface="B Koodak" panose="00000700000000000000" pitchFamily="2" charset="-78"/>
              </a:rPr>
              <a:t>)</a:t>
            </a:r>
            <a:r>
              <a:rPr lang="fa-IR" sz="2800" dirty="0" smtClean="0">
                <a:cs typeface="B Koodak" panose="00000700000000000000" pitchFamily="2" charset="-78"/>
              </a:rPr>
              <a:t> </a:t>
            </a:r>
          </a:p>
        </p:txBody>
      </p:sp>
      <p:sp>
        <p:nvSpPr>
          <p:cNvPr id="5" name="Rectangle 4"/>
          <p:cNvSpPr/>
          <p:nvPr/>
        </p:nvSpPr>
        <p:spPr>
          <a:xfrm>
            <a:off x="2235199" y="5044701"/>
            <a:ext cx="7763934" cy="954107"/>
          </a:xfrm>
          <a:prstGeom prst="rect">
            <a:avLst/>
          </a:prstGeom>
        </p:spPr>
        <p:txBody>
          <a:bodyPr wrap="square">
            <a:spAutoFit/>
          </a:bodyPr>
          <a:lstStyle/>
          <a:p>
            <a:pPr algn="ctr" rtl="1"/>
            <a:r>
              <a:rPr lang="fa-IR" sz="2800" dirty="0" smtClean="0">
                <a:latin typeface="Adobe Arabic" panose="02040503050201020203" pitchFamily="18" charset="-78"/>
                <a:cs typeface="Adobe Arabic" panose="02040503050201020203" pitchFamily="18" charset="-78"/>
              </a:rPr>
              <a:t>هومانز استدلال می‌کند که این مفاهیم با وجود مجزا بودن از یکدیگر رابطه خیلی تنگاتنگی با یکدیگر دارند. مانند شکل زیر آنها متقابلا به همدیگر وابسته اند. </a:t>
            </a:r>
            <a:endParaRPr lang="en-US" sz="2800" dirty="0"/>
          </a:p>
        </p:txBody>
      </p:sp>
    </p:spTree>
    <p:extLst>
      <p:ext uri="{BB962C8B-B14F-4D97-AF65-F5344CB8AC3E}">
        <p14:creationId xmlns:p14="http://schemas.microsoft.com/office/powerpoint/2010/main" val="2837712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75772107"/>
              </p:ext>
            </p:extLst>
          </p:nvPr>
        </p:nvGraphicFramePr>
        <p:xfrm>
          <a:off x="4565930" y="328339"/>
          <a:ext cx="6062901" cy="506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a:off x="1337733" y="546219"/>
            <a:ext cx="2870199" cy="1463517"/>
          </a:xfrm>
          <a:prstGeom prst="rightArrow">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bg1"/>
                </a:solidFill>
                <a:cs typeface="B Koodak" panose="00000700000000000000" pitchFamily="2" charset="-78"/>
              </a:rPr>
              <a:t>مدل جرج هومانز</a:t>
            </a:r>
            <a:endParaRPr lang="en-US" sz="2800" dirty="0">
              <a:solidFill>
                <a:schemeClr val="bg1"/>
              </a:solidFill>
              <a:cs typeface="B Koodak" panose="00000700000000000000" pitchFamily="2" charset="-78"/>
            </a:endParaRPr>
          </a:p>
        </p:txBody>
      </p:sp>
    </p:spTree>
    <p:extLst>
      <p:ext uri="{BB962C8B-B14F-4D97-AF65-F5344CB8AC3E}">
        <p14:creationId xmlns:p14="http://schemas.microsoft.com/office/powerpoint/2010/main" val="3896960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3" name="Flowchart: Data 2"/>
          <p:cNvSpPr/>
          <p:nvPr/>
        </p:nvSpPr>
        <p:spPr>
          <a:xfrm>
            <a:off x="2700867" y="262466"/>
            <a:ext cx="5799667" cy="1473199"/>
          </a:xfrm>
          <a:prstGeom prst="flowChartInputOutpu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dirty="0" smtClean="0">
                <a:cs typeface="B Koodak" panose="00000700000000000000" pitchFamily="2" charset="-78"/>
              </a:rPr>
              <a:t>نظریه سیستم های تلفیقی (نظام تعاون یا همکاری) «چستر بارنارد»</a:t>
            </a:r>
          </a:p>
        </p:txBody>
      </p:sp>
      <p:sp>
        <p:nvSpPr>
          <p:cNvPr id="4" name="Rectangle 3"/>
          <p:cNvSpPr/>
          <p:nvPr/>
        </p:nvSpPr>
        <p:spPr>
          <a:xfrm>
            <a:off x="-329084" y="2052320"/>
            <a:ext cx="11658600" cy="1815882"/>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بارنارد یکی از اولین پژوهشگران سازمان است که موضوع را با نگرش </a:t>
            </a:r>
            <a:r>
              <a:rPr lang="fa-IR" sz="2800" b="1" dirty="0" smtClean="0">
                <a:latin typeface="Adobe Arabic" panose="02040503050201020203" pitchFamily="18" charset="-78"/>
                <a:cs typeface="Adobe Arabic" panose="02040503050201020203" pitchFamily="18" charset="-78"/>
              </a:rPr>
              <a:t>رفتار</a:t>
            </a:r>
            <a:r>
              <a:rPr lang="fa-IR" sz="2800" dirty="0" smtClean="0">
                <a:latin typeface="Adobe Arabic" panose="02040503050201020203" pitchFamily="18" charset="-78"/>
                <a:cs typeface="Adobe Arabic" panose="02040503050201020203" pitchFamily="18" charset="-78"/>
              </a:rPr>
              <a:t> مورد بررسی قرار داده است. او سازمان را یک «نظام همکاری» تعریف می‌کند و منظورش از «همکاری» </a:t>
            </a:r>
            <a:r>
              <a:rPr lang="en-US" sz="2800" dirty="0" smtClean="0">
                <a:latin typeface="Adobe Arabic" panose="02040503050201020203" pitchFamily="18" charset="-78"/>
                <a:cs typeface="Adobe Arabic" panose="02040503050201020203" pitchFamily="18" charset="-78"/>
              </a:rPr>
              <a:t>(cooperation)</a:t>
            </a:r>
            <a:r>
              <a:rPr lang="fa-IR" sz="2800" dirty="0" smtClean="0">
                <a:latin typeface="Adobe Arabic" panose="02040503050201020203" pitchFamily="18" charset="-78"/>
                <a:cs typeface="Adobe Arabic" panose="02040503050201020203" pitchFamily="18" charset="-78"/>
              </a:rPr>
              <a:t>، کار گروهی برای رسیدن به یک هدف مشترک است. اگر چه ممکن است این تعریف با تعریف دانشمندان «کلاسیک» مدیریت تشابه داشته باشد، اما بارنارد برای عوامل روانی و اجتماعی سازمان اهمیت بیشتری قایل شده است. </a:t>
            </a:r>
          </a:p>
        </p:txBody>
      </p:sp>
      <p:sp>
        <p:nvSpPr>
          <p:cNvPr id="5" name="Rectangle 4"/>
          <p:cNvSpPr/>
          <p:nvPr/>
        </p:nvSpPr>
        <p:spPr>
          <a:xfrm>
            <a:off x="95833" y="4184858"/>
            <a:ext cx="10485966" cy="1815882"/>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از سوی دیگر طبق نظریه های کلاسیک اختیار همیشه از بالا به پایین تفویض می‌گردد، یعنی اختیارات از مدیران رده بالای سازمان به مدیران رده پایین تر داده می‌شود. در حالی که بارنارد عقیده دارد که اختیارات از پایین به بالا تفویض می‌شود. به نظر وی در صورتی شخص یک ابلاغ (دستور) را معتبر می‌داند و آن را می‌پذیرد و به مورد اجرا در می‌آورد که </a:t>
            </a:r>
            <a:r>
              <a:rPr lang="fa-IR" sz="2800" b="1" dirty="0" smtClean="0">
                <a:latin typeface="Adobe Arabic" panose="02040503050201020203" pitchFamily="18" charset="-78"/>
                <a:cs typeface="Adobe Arabic" panose="02040503050201020203" pitchFamily="18" charset="-78"/>
              </a:rPr>
              <a:t>شرایط چهارگانه زیر در آن جمع باشد: </a:t>
            </a:r>
          </a:p>
        </p:txBody>
      </p:sp>
      <p:sp>
        <p:nvSpPr>
          <p:cNvPr id="7" name="Chevron 6"/>
          <p:cNvSpPr/>
          <p:nvPr/>
        </p:nvSpPr>
        <p:spPr>
          <a:xfrm rot="10800000">
            <a:off x="11430000" y="2553862"/>
            <a:ext cx="626534" cy="812798"/>
          </a:xfrm>
          <a:prstGeom prst="chevron">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rot="10800000">
            <a:off x="10779183" y="4908339"/>
            <a:ext cx="550333" cy="698717"/>
          </a:xfrm>
          <a:prstGeom prst="chevron">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208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261534" y="3083249"/>
            <a:ext cx="9211733" cy="2062103"/>
          </a:xfrm>
          <a:prstGeom prst="rect">
            <a:avLst/>
          </a:prstGeom>
        </p:spPr>
        <p:txBody>
          <a:bodyPr wrap="square">
            <a:spAutoFit/>
          </a:bodyPr>
          <a:lstStyle/>
          <a:p>
            <a:pPr algn="r" rtl="1"/>
            <a:r>
              <a:rPr lang="fa-IR" sz="3200" dirty="0" smtClean="0">
                <a:latin typeface="Adobe Arabic" panose="02040503050201020203" pitchFamily="18" charset="-78"/>
                <a:cs typeface="Adobe Arabic" panose="02040503050201020203" pitchFamily="18" charset="-78"/>
              </a:rPr>
              <a:t>الف) ابلاغ یا دستور برای او قابل فهم یا درک باشد. </a:t>
            </a:r>
          </a:p>
          <a:p>
            <a:pPr algn="r" rtl="1"/>
            <a:r>
              <a:rPr lang="fa-IR" sz="3200" dirty="0" smtClean="0">
                <a:latin typeface="Adobe Arabic" panose="02040503050201020203" pitchFamily="18" charset="-78"/>
                <a:cs typeface="Adobe Arabic" panose="02040503050201020203" pitchFamily="18" charset="-78"/>
              </a:rPr>
              <a:t>ب) اعتقاد داشته باشد که ابلاغ یا دستور با هدف های سازمان مغایرت ندارد. </a:t>
            </a:r>
          </a:p>
          <a:p>
            <a:pPr algn="r" rtl="1"/>
            <a:r>
              <a:rPr lang="fa-IR" sz="3200" dirty="0" smtClean="0">
                <a:latin typeface="Adobe Arabic" panose="02040503050201020203" pitchFamily="18" charset="-78"/>
                <a:cs typeface="Adobe Arabic" panose="02040503050201020203" pitchFamily="18" charset="-78"/>
              </a:rPr>
              <a:t>ج) اعتقاد داشته باشد که ابلاغ یا دستور در مجموع با علایق شخصی او سازگاری دارد. </a:t>
            </a:r>
          </a:p>
          <a:p>
            <a:pPr algn="r" rtl="1"/>
            <a:r>
              <a:rPr lang="fa-IR" sz="3200" dirty="0" smtClean="0">
                <a:latin typeface="Adobe Arabic" panose="02040503050201020203" pitchFamily="18" charset="-78"/>
                <a:cs typeface="Adobe Arabic" panose="02040503050201020203" pitchFamily="18" charset="-78"/>
              </a:rPr>
              <a:t>د) از لحاظ جسمی قادر به اجرای ابلاغ یا دستور باشد. </a:t>
            </a:r>
          </a:p>
        </p:txBody>
      </p:sp>
      <p:sp>
        <p:nvSpPr>
          <p:cNvPr id="3" name="Down Arrow Callout 2"/>
          <p:cNvSpPr/>
          <p:nvPr/>
        </p:nvSpPr>
        <p:spPr>
          <a:xfrm>
            <a:off x="5596467" y="668867"/>
            <a:ext cx="4876800" cy="1608667"/>
          </a:xfrm>
          <a:prstGeom prst="downArrowCallou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Koodak" panose="00000700000000000000" pitchFamily="2" charset="-78"/>
              </a:rPr>
              <a:t>شرایط چهارگانه ابلاغ از نظر چستر بارنارد:</a:t>
            </a:r>
            <a:endParaRPr lang="en-US" sz="2400" dirty="0">
              <a:cs typeface="B Koodak" panose="00000700000000000000" pitchFamily="2" charset="-78"/>
            </a:endParaRPr>
          </a:p>
        </p:txBody>
      </p:sp>
    </p:spTree>
    <p:extLst>
      <p:ext uri="{BB962C8B-B14F-4D97-AF65-F5344CB8AC3E}">
        <p14:creationId xmlns:p14="http://schemas.microsoft.com/office/powerpoint/2010/main" val="1837982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913775" y="0"/>
            <a:ext cx="10363826" cy="5172682"/>
          </a:xfrm>
        </p:spPr>
        <p:txBody>
          <a:bodyPr>
            <a:noAutofit/>
          </a:bodyPr>
          <a:lstStyle/>
          <a:p>
            <a:pPr algn="r"/>
            <a:r>
              <a:rPr lang="fa-IR" sz="2400" dirty="0" smtClean="0"/>
              <a:t>تاریخچه نئوکلاسیک</a:t>
            </a:r>
          </a:p>
          <a:p>
            <a:pPr algn="r"/>
            <a:r>
              <a:rPr lang="fa-IR" sz="2400" dirty="0" smtClean="0"/>
              <a:t>ویژگی عمومی</a:t>
            </a:r>
          </a:p>
          <a:p>
            <a:pPr algn="r"/>
            <a:r>
              <a:rPr lang="fa-IR" sz="2400" dirty="0" smtClean="0"/>
              <a:t>اندیشه های اصلی</a:t>
            </a:r>
          </a:p>
          <a:p>
            <a:pPr algn="r"/>
            <a:r>
              <a:rPr lang="fa-IR" sz="2400" dirty="0" smtClean="0"/>
              <a:t>دلایل ایجاد</a:t>
            </a:r>
          </a:p>
          <a:p>
            <a:pPr algn="r"/>
            <a:r>
              <a:rPr lang="fa-IR" sz="2400" dirty="0" smtClean="0"/>
              <a:t>مطالعات هاثورن ونتایج ان</a:t>
            </a:r>
          </a:p>
          <a:p>
            <a:pPr algn="r"/>
            <a:r>
              <a:rPr lang="fa-IR" sz="2400" dirty="0" smtClean="0"/>
              <a:t>نظریه سلسه مراتب نیاز های انسانی مازلو</a:t>
            </a:r>
          </a:p>
          <a:p>
            <a:pPr algn="r"/>
            <a:r>
              <a:rPr lang="fa-IR" sz="2400" dirty="0" smtClean="0"/>
              <a:t>تئوری انسان دوساحتی </a:t>
            </a:r>
          </a:p>
          <a:p>
            <a:pPr marL="0" indent="0" algn="r">
              <a:buNone/>
            </a:pPr>
            <a:r>
              <a:rPr lang="fa-IR" sz="2400" dirty="0" smtClean="0"/>
              <a:t>نظریه شخصیت و سازمان</a:t>
            </a:r>
          </a:p>
          <a:p>
            <a:pPr marL="0" indent="0" algn="r">
              <a:buNone/>
            </a:pPr>
            <a:r>
              <a:rPr lang="fa-IR" sz="2400" dirty="0" smtClean="0"/>
              <a:t>نظریه کرت لوین</a:t>
            </a:r>
          </a:p>
          <a:p>
            <a:pPr marL="0" indent="0" algn="r">
              <a:buNone/>
            </a:pPr>
            <a:r>
              <a:rPr lang="fa-IR" sz="2400" dirty="0" smtClean="0"/>
              <a:t>مدل جرج هومانز</a:t>
            </a:r>
          </a:p>
          <a:p>
            <a:pPr marL="0" indent="0" algn="r">
              <a:buNone/>
            </a:pPr>
            <a:r>
              <a:rPr lang="fa-IR" sz="2400" dirty="0" smtClean="0"/>
              <a:t>نظریه سیستم های تلفیقی و عقاید بارنارد</a:t>
            </a:r>
          </a:p>
          <a:p>
            <a:pPr marL="0" indent="0" algn="r">
              <a:buNone/>
            </a:pPr>
            <a:r>
              <a:rPr lang="fa-IR" sz="2400" dirty="0" smtClean="0"/>
              <a:t>نتیجه</a:t>
            </a:r>
          </a:p>
        </p:txBody>
      </p:sp>
    </p:spTree>
    <p:extLst>
      <p:ext uri="{BB962C8B-B14F-4D97-AF65-F5344CB8AC3E}">
        <p14:creationId xmlns:p14="http://schemas.microsoft.com/office/powerpoint/2010/main" val="2381785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ight Arrow 1"/>
          <p:cNvSpPr/>
          <p:nvPr/>
        </p:nvSpPr>
        <p:spPr>
          <a:xfrm>
            <a:off x="1464733" y="495419"/>
            <a:ext cx="2870199" cy="1463517"/>
          </a:xfrm>
          <a:prstGeom prst="rightArrow">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bg1"/>
                </a:solidFill>
                <a:cs typeface="B Koodak" panose="00000700000000000000" pitchFamily="2" charset="-78"/>
              </a:rPr>
              <a:t>عقاید بارنارد</a:t>
            </a:r>
            <a:endParaRPr lang="en-US" sz="2800" dirty="0">
              <a:solidFill>
                <a:schemeClr val="bg1"/>
              </a:solidFill>
              <a:cs typeface="B Koodak" panose="00000700000000000000" pitchFamily="2" charset="-78"/>
            </a:endParaRPr>
          </a:p>
        </p:txBody>
      </p:sp>
      <p:sp>
        <p:nvSpPr>
          <p:cNvPr id="3" name="Rectangle 2"/>
          <p:cNvSpPr/>
          <p:nvPr/>
        </p:nvSpPr>
        <p:spPr>
          <a:xfrm>
            <a:off x="4504264" y="427685"/>
            <a:ext cx="6121401" cy="954107"/>
          </a:xfrm>
          <a:prstGeom prst="rect">
            <a:avLst/>
          </a:prstGeom>
        </p:spPr>
        <p:txBody>
          <a:bodyPr wrap="square">
            <a:spAutoFit/>
          </a:bodyPr>
          <a:lstStyle/>
          <a:p>
            <a:pPr marL="457200" indent="-457200" algn="r" rtl="1">
              <a:buFont typeface="Wingdings" panose="05000000000000000000" pitchFamily="2" charset="2"/>
              <a:buChar char="q"/>
            </a:pPr>
            <a:r>
              <a:rPr lang="fa-IR" sz="2800" dirty="0" smtClean="0">
                <a:latin typeface="Adobe Arabic" panose="02040503050201020203" pitchFamily="18" charset="-78"/>
                <a:cs typeface="Adobe Arabic" panose="02040503050201020203" pitchFamily="18" charset="-78"/>
              </a:rPr>
              <a:t>افراد مختلف به وسیله محرک های گوناگون یا ترکیبی از محرک ها و انگیزه ها در هر زمان ترغیب به کار می شوند. </a:t>
            </a:r>
          </a:p>
        </p:txBody>
      </p:sp>
      <p:sp>
        <p:nvSpPr>
          <p:cNvPr id="5" name="Rectangle 4"/>
          <p:cNvSpPr/>
          <p:nvPr/>
        </p:nvSpPr>
        <p:spPr>
          <a:xfrm>
            <a:off x="812799" y="2765360"/>
            <a:ext cx="10388600" cy="954107"/>
          </a:xfrm>
          <a:prstGeom prst="rect">
            <a:avLst/>
          </a:prstGeom>
        </p:spPr>
        <p:txBody>
          <a:bodyPr wrap="square">
            <a:spAutoFit/>
          </a:bodyPr>
          <a:lstStyle/>
          <a:p>
            <a:pPr marL="457200" indent="-457200" algn="r" rtl="1">
              <a:buFont typeface="Wingdings" panose="05000000000000000000" pitchFamily="2" charset="2"/>
              <a:buChar char="q"/>
            </a:pPr>
            <a:r>
              <a:rPr lang="fa-IR" sz="2800" dirty="0" smtClean="0">
                <a:latin typeface="Adobe Arabic" panose="02040503050201020203" pitchFamily="18" charset="-78"/>
                <a:cs typeface="Adobe Arabic" panose="02040503050201020203" pitchFamily="18" charset="-78"/>
              </a:rPr>
              <a:t>سازمان باید از روش ترغیب </a:t>
            </a:r>
            <a:r>
              <a:rPr lang="en-US" sz="2800" dirty="0" smtClean="0">
                <a:latin typeface="Adobe Arabic" panose="02040503050201020203" pitchFamily="18" charset="-78"/>
                <a:cs typeface="Adobe Arabic" panose="02040503050201020203" pitchFamily="18" charset="-78"/>
              </a:rPr>
              <a:t>(persuasion)</a:t>
            </a:r>
            <a:r>
              <a:rPr lang="fa-IR" sz="2800" dirty="0" smtClean="0">
                <a:latin typeface="Adobe Arabic" panose="02040503050201020203" pitchFamily="18" charset="-78"/>
                <a:cs typeface="Adobe Arabic" panose="02040503050201020203" pitchFamily="18" charset="-78"/>
              </a:rPr>
              <a:t> بعنوان یک ابزار انگیزش استفاده کند و همچنین اجبار </a:t>
            </a:r>
            <a:r>
              <a:rPr lang="en-US" sz="2800" dirty="0" smtClean="0">
                <a:latin typeface="Adobe Arabic" panose="02040503050201020203" pitchFamily="18" charset="-78"/>
                <a:cs typeface="Adobe Arabic" panose="02040503050201020203" pitchFamily="18" charset="-78"/>
              </a:rPr>
              <a:t>(coercion)</a:t>
            </a:r>
            <a:r>
              <a:rPr lang="fa-IR" sz="2800" dirty="0" smtClean="0">
                <a:latin typeface="Adobe Arabic" panose="02040503050201020203" pitchFamily="18" charset="-78"/>
                <a:cs typeface="Adobe Arabic" panose="02040503050201020203" pitchFamily="18" charset="-78"/>
              </a:rPr>
              <a:t> را گونه ای از ترغیب می‌داند. اگر چه می گوید که انواع دیگر ترغیب مهمتر و موثرترند. </a:t>
            </a:r>
            <a:endParaRPr lang="en-US" sz="2800" dirty="0">
              <a:latin typeface="Adobe Arabic" panose="02040503050201020203" pitchFamily="18" charset="-78"/>
              <a:cs typeface="Adobe Arabic" panose="02040503050201020203" pitchFamily="18" charset="-78"/>
            </a:endParaRPr>
          </a:p>
        </p:txBody>
      </p:sp>
      <p:sp>
        <p:nvSpPr>
          <p:cNvPr id="6" name="Rectangle 5"/>
          <p:cNvSpPr/>
          <p:nvPr/>
        </p:nvSpPr>
        <p:spPr>
          <a:xfrm>
            <a:off x="448734" y="3922747"/>
            <a:ext cx="10388599" cy="1384995"/>
          </a:xfrm>
          <a:prstGeom prst="rect">
            <a:avLst/>
          </a:prstGeom>
        </p:spPr>
        <p:txBody>
          <a:bodyPr wrap="square">
            <a:spAutoFit/>
          </a:bodyPr>
          <a:lstStyle/>
          <a:p>
            <a:pPr marL="457200" indent="-457200" algn="r" rtl="1">
              <a:buFont typeface="Wingdings" panose="05000000000000000000" pitchFamily="2" charset="2"/>
              <a:buChar char="q"/>
            </a:pPr>
            <a:r>
              <a:rPr lang="fa-IR" sz="2800" dirty="0" smtClean="0">
                <a:latin typeface="Adobe Arabic" panose="02040503050201020203" pitchFamily="18" charset="-78"/>
                <a:cs typeface="Adobe Arabic" panose="02040503050201020203" pitchFamily="18" charset="-78"/>
              </a:rPr>
              <a:t>سازمان ها ترکیبی از وظایف و افراد می‌باشند که باید یک حالت تعادل بین این دو حاصل شود. توجه صرف به مشاغل فنی یا نیازهای افرادی که وظایف را انجام می‌دهند، موجب بهینه سازی کامل سیستم (سازمان) نخواهد شد.</a:t>
            </a:r>
            <a:endParaRPr lang="en-US" sz="2800" dirty="0">
              <a:latin typeface="Adobe Arabic" panose="02040503050201020203" pitchFamily="18" charset="-78"/>
              <a:cs typeface="Adobe Arabic" panose="02040503050201020203" pitchFamily="18" charset="-78"/>
            </a:endParaRPr>
          </a:p>
        </p:txBody>
      </p:sp>
      <p:sp>
        <p:nvSpPr>
          <p:cNvPr id="7" name="Rectangle 6"/>
          <p:cNvSpPr/>
          <p:nvPr/>
        </p:nvSpPr>
        <p:spPr>
          <a:xfrm>
            <a:off x="293170" y="5307742"/>
            <a:ext cx="9905998" cy="954107"/>
          </a:xfrm>
          <a:prstGeom prst="rect">
            <a:avLst/>
          </a:prstGeom>
        </p:spPr>
        <p:txBody>
          <a:bodyPr wrap="square">
            <a:spAutoFit/>
          </a:bodyPr>
          <a:lstStyle/>
          <a:p>
            <a:pPr marL="457200" indent="-457200" algn="r" rtl="1">
              <a:buFont typeface="Wingdings" panose="05000000000000000000" pitchFamily="2" charset="2"/>
              <a:buChar char="q"/>
            </a:pPr>
            <a:r>
              <a:rPr lang="fa-IR" sz="2800" dirty="0" smtClean="0">
                <a:latin typeface="Adobe Arabic" panose="02040503050201020203" pitchFamily="18" charset="-78"/>
                <a:cs typeface="Adobe Arabic" panose="02040503050201020203" pitchFamily="18" charset="-78"/>
              </a:rPr>
              <a:t>بنابراین مدیران ملزم به سازماندهی الزامات وظیفه ای و همچنین برآورده ساختن نیازهای افرادی هستند که وظایف مذکور را انجام می‌دهند. (سیستم تلفیقی) </a:t>
            </a:r>
          </a:p>
        </p:txBody>
      </p:sp>
      <p:sp>
        <p:nvSpPr>
          <p:cNvPr id="9" name="Rectangle 8"/>
          <p:cNvSpPr/>
          <p:nvPr/>
        </p:nvSpPr>
        <p:spPr>
          <a:xfrm>
            <a:off x="3928532" y="1662745"/>
            <a:ext cx="7272867" cy="954107"/>
          </a:xfrm>
          <a:prstGeom prst="rect">
            <a:avLst/>
          </a:prstGeom>
        </p:spPr>
        <p:txBody>
          <a:bodyPr wrap="square">
            <a:spAutoFit/>
          </a:bodyPr>
          <a:lstStyle/>
          <a:p>
            <a:pPr marL="457200" indent="-457200" algn="r" rtl="1">
              <a:buFont typeface="Wingdings" panose="05000000000000000000" pitchFamily="2" charset="2"/>
              <a:buChar char="q"/>
            </a:pPr>
            <a:r>
              <a:rPr lang="fa-IR" sz="2800" dirty="0" smtClean="0">
                <a:latin typeface="Adobe Arabic" panose="02040503050201020203" pitchFamily="18" charset="-78"/>
                <a:cs typeface="Adobe Arabic" panose="02040503050201020203" pitchFamily="18" charset="-78"/>
              </a:rPr>
              <a:t>نکته دیگر اینکه سازمانها معمولا از به کار بردن محرک ها و انگیزه های کافی برای ترغیب افراد به کار ناتوانند. </a:t>
            </a:r>
          </a:p>
        </p:txBody>
      </p:sp>
    </p:spTree>
    <p:extLst>
      <p:ext uri="{BB962C8B-B14F-4D97-AF65-F5344CB8AC3E}">
        <p14:creationId xmlns:p14="http://schemas.microsoft.com/office/powerpoint/2010/main" val="3406112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100000">
              <a:srgbClr val="002060"/>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52400" y="2619550"/>
            <a:ext cx="5130800" cy="3108543"/>
          </a:xfrm>
          <a:prstGeom prst="rect">
            <a:avLst/>
          </a:prstGeom>
        </p:spPr>
        <p:txBody>
          <a:bodyPr wrap="square">
            <a:spAutoFit/>
          </a:bodyPr>
          <a:lstStyle/>
          <a:p>
            <a:pPr algn="justLow" rtl="1"/>
            <a:r>
              <a:rPr lang="fa-IR" sz="2800" dirty="0" smtClean="0">
                <a:latin typeface="Adobe Arabic" panose="02040503050201020203" pitchFamily="18" charset="-78"/>
                <a:cs typeface="Adobe Arabic" panose="02040503050201020203" pitchFamily="18" charset="-78"/>
              </a:rPr>
              <a:t>اساس نظریه روابط انسانی بر این است که یک کارگر خوشحال، یک فرد مولد و سازنده است. اما در دیدگاه کلاسیک برعکس اعتقاد رایج بر این بود که یک فرد مولد و سازنده خوشحال است. </a:t>
            </a:r>
          </a:p>
          <a:p>
            <a:pPr algn="justLow" rtl="1"/>
            <a:r>
              <a:rPr lang="fa-IR" sz="2800" dirty="0" smtClean="0">
                <a:latin typeface="Adobe Arabic" panose="02040503050201020203" pitchFamily="18" charset="-78"/>
                <a:cs typeface="Adobe Arabic" panose="02040503050201020203" pitchFamily="18" charset="-78"/>
              </a:rPr>
              <a:t>بنابراین در دیدگاه نئوکلاسیک کارایی و اثربخشی سازمان ها از راضی و خوشحال نگه داشتن عامل انسانی ناشی می‌شود نه ساخت روابط رسمی سازمان. </a:t>
            </a:r>
          </a:p>
        </p:txBody>
      </p:sp>
      <p:sp>
        <p:nvSpPr>
          <p:cNvPr id="7" name="Rectangle 6"/>
          <p:cNvSpPr/>
          <p:nvPr/>
        </p:nvSpPr>
        <p:spPr>
          <a:xfrm>
            <a:off x="5723466" y="1927052"/>
            <a:ext cx="5274733" cy="2246769"/>
          </a:xfrm>
          <a:prstGeom prst="rect">
            <a:avLst/>
          </a:prstGeom>
        </p:spPr>
        <p:txBody>
          <a:bodyPr wrap="square">
            <a:spAutoFit/>
          </a:bodyPr>
          <a:lstStyle/>
          <a:p>
            <a:pPr algn="justLow" rtl="1"/>
            <a:r>
              <a:rPr lang="fa-IR" sz="2800" dirty="0" smtClean="0">
                <a:latin typeface="Adobe Arabic" panose="02040503050201020203" pitchFamily="18" charset="-78"/>
                <a:cs typeface="Adobe Arabic" panose="02040503050201020203" pitchFamily="18" charset="-78"/>
              </a:rPr>
              <a:t>به عقیده پیروان مکتب رفتارگرایی فرضیات کلاسیک درباره رفتار کارکنان در سازمان بسیار ساده و خارج از واقعیات عینی بود. این نظریه پردازان نوعی دیدگاه انسان دوستانه در برابر دیدگاه ماشینی نظریه پردازان کلاسیک ارائه دادند. </a:t>
            </a:r>
            <a:endParaRPr lang="en-US" sz="2800" dirty="0">
              <a:latin typeface="Adobe Arabic" panose="02040503050201020203" pitchFamily="18" charset="-78"/>
              <a:cs typeface="Adobe Arabic" panose="02040503050201020203" pitchFamily="18" charset="-78"/>
            </a:endParaRPr>
          </a:p>
        </p:txBody>
      </p:sp>
      <p:sp>
        <p:nvSpPr>
          <p:cNvPr id="8" name="Horizontal Scroll 7"/>
          <p:cNvSpPr/>
          <p:nvPr/>
        </p:nvSpPr>
        <p:spPr>
          <a:xfrm>
            <a:off x="6129867" y="313267"/>
            <a:ext cx="4673599" cy="1422400"/>
          </a:xfrm>
          <a:prstGeom prst="horizontalScroll">
            <a:avLst/>
          </a:prstGeom>
          <a:solidFill>
            <a:schemeClr val="accent6">
              <a:lumMod val="5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b="1" dirty="0" smtClean="0">
                <a:solidFill>
                  <a:srgbClr val="FFFF00"/>
                </a:solidFill>
                <a:effectLst>
                  <a:outerShdw blurRad="38100" dist="38100" dir="2700000" algn="tl">
                    <a:srgbClr val="000000">
                      <a:alpha val="43137"/>
                    </a:srgbClr>
                  </a:outerShdw>
                </a:effectLst>
                <a:cs typeface="B Mitra" panose="00000400000000000000" pitchFamily="2" charset="-78"/>
              </a:rPr>
              <a:t>نتیجه</a:t>
            </a:r>
            <a:endParaRPr lang="en-US" sz="4000"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2408964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100000">
              <a:srgbClr val="002060"/>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1171656" y="2567946"/>
            <a:ext cx="9491133" cy="2062103"/>
          </a:xfrm>
          <a:prstGeom prst="rect">
            <a:avLst/>
          </a:prstGeom>
        </p:spPr>
        <p:txBody>
          <a:bodyPr wrap="square">
            <a:spAutoFit/>
          </a:bodyPr>
          <a:lstStyle/>
          <a:p>
            <a:pPr algn="justLow" rtl="1"/>
            <a:r>
              <a:rPr lang="fa-IR" sz="3200" b="1" dirty="0" smtClean="0">
                <a:latin typeface="Adobe Arabic" panose="02040503050201020203" pitchFamily="18" charset="-78"/>
                <a:cs typeface="Adobe Arabic" panose="02040503050201020203" pitchFamily="18" charset="-78"/>
              </a:rPr>
              <a:t>به طور کلی نئوکلاسیک، نظریه کلاسیک را رد نمی‌کند بلکه ساخت، اختیارات رسمی و کنترل را در قالب هدف ها و رفتار کارکنان سازمان مطرح می‌سازد. و به همین دلیل سازمان و روابط غیررسمی را مورد تأکید قرار داده و مدیران را به برقراری هر چه بیشتر ارتباط با زیردستان تشویق می‌کنند. </a:t>
            </a:r>
          </a:p>
        </p:txBody>
      </p:sp>
      <p:sp>
        <p:nvSpPr>
          <p:cNvPr id="5" name="Horizontal Scroll 4"/>
          <p:cNvSpPr/>
          <p:nvPr/>
        </p:nvSpPr>
        <p:spPr>
          <a:xfrm>
            <a:off x="6129867" y="313267"/>
            <a:ext cx="4673599" cy="1422400"/>
          </a:xfrm>
          <a:prstGeom prst="horizontalScroll">
            <a:avLst/>
          </a:prstGeom>
          <a:solidFill>
            <a:schemeClr val="accent6">
              <a:lumMod val="5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b="1" dirty="0" smtClean="0">
                <a:solidFill>
                  <a:srgbClr val="FFFF00"/>
                </a:solidFill>
                <a:effectLst>
                  <a:outerShdw blurRad="38100" dist="38100" dir="2700000" algn="tl">
                    <a:srgbClr val="000000">
                      <a:alpha val="43137"/>
                    </a:srgbClr>
                  </a:outerShdw>
                </a:effectLst>
                <a:cs typeface="B Mitra" panose="00000400000000000000" pitchFamily="2" charset="-78"/>
              </a:rPr>
              <a:t>نتیجه</a:t>
            </a:r>
            <a:endParaRPr lang="en-US" sz="4000" b="1" dirty="0">
              <a:solidFill>
                <a:srgbClr val="FFFF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25606016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6000" b="-6000"/>
          </a:stretch>
        </a:blipFill>
        <a:effectLst/>
      </p:bgPr>
    </p:bg>
    <p:spTree>
      <p:nvGrpSpPr>
        <p:cNvPr id="1" name=""/>
        <p:cNvGrpSpPr/>
        <p:nvPr/>
      </p:nvGrpSpPr>
      <p:grpSpPr>
        <a:xfrm>
          <a:off x="0" y="0"/>
          <a:ext cx="0" cy="0"/>
          <a:chOff x="0" y="0"/>
          <a:chExt cx="0" cy="0"/>
        </a:xfrm>
      </p:grpSpPr>
      <p:sp>
        <p:nvSpPr>
          <p:cNvPr id="5" name="Down Ribbon 4"/>
          <p:cNvSpPr/>
          <p:nvPr/>
        </p:nvSpPr>
        <p:spPr>
          <a:xfrm>
            <a:off x="2622620" y="361741"/>
            <a:ext cx="6933363" cy="1959428"/>
          </a:xfrm>
          <a:prstGeom prst="ribbon">
            <a:avLst>
              <a:gd name="adj1" fmla="val 12564"/>
              <a:gd name="adj2" fmla="val 653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ln w="12700" cmpd="sng">
                  <a:solidFill>
                    <a:schemeClr val="accent4"/>
                  </a:solidFill>
                  <a:prstDash val="solid"/>
                </a:ln>
                <a:solidFill>
                  <a:srgbClr val="FFFF00"/>
                </a:solidFill>
                <a:effectLst>
                  <a:outerShdw blurRad="38100" dist="38100" dir="2700000" algn="tl">
                    <a:srgbClr val="000000">
                      <a:alpha val="43137"/>
                    </a:srgbClr>
                  </a:outerShdw>
                </a:effectLst>
                <a:cs typeface="B Mitra" panose="00000400000000000000" pitchFamily="2" charset="-78"/>
              </a:rPr>
              <a:t>از توجه شما سپاسگذارم</a:t>
            </a:r>
            <a:endParaRPr lang="en-US" sz="3600" b="1" dirty="0">
              <a:ln w="12700" cmpd="sng">
                <a:solidFill>
                  <a:schemeClr val="accent4"/>
                </a:solidFill>
                <a:prstDash val="solid"/>
              </a:ln>
              <a:solidFill>
                <a:srgbClr val="FFFF0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4078969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812328" y="3727938"/>
            <a:ext cx="1832553" cy="1015663"/>
          </a:xfrm>
          <a:prstGeom prst="rect">
            <a:avLst/>
          </a:prstGeom>
          <a:noFill/>
        </p:spPr>
        <p:txBody>
          <a:bodyPr wrap="none" rtlCol="0">
            <a:spAutoFit/>
          </a:bodyPr>
          <a:lstStyle/>
          <a:p>
            <a:pPr algn="ctr" rtl="1"/>
            <a:r>
              <a:rPr lang="fa-IR" sz="6000" b="1" dirty="0" smtClean="0">
                <a:cs typeface="B Mitra" panose="00000400000000000000" pitchFamily="2" charset="-78"/>
              </a:rPr>
              <a:t>منابع: </a:t>
            </a:r>
            <a:endParaRPr lang="en-US" sz="6000" b="1" dirty="0">
              <a:cs typeface="B Mitra" panose="00000400000000000000" pitchFamily="2" charset="-78"/>
            </a:endParaRPr>
          </a:p>
        </p:txBody>
      </p:sp>
      <p:sp>
        <p:nvSpPr>
          <p:cNvPr id="5" name="TextBox 4"/>
          <p:cNvSpPr txBox="1"/>
          <p:nvPr/>
        </p:nvSpPr>
        <p:spPr>
          <a:xfrm>
            <a:off x="5883427" y="4938315"/>
            <a:ext cx="5947462" cy="954107"/>
          </a:xfrm>
          <a:prstGeom prst="rect">
            <a:avLst/>
          </a:prstGeom>
          <a:noFill/>
        </p:spPr>
        <p:txBody>
          <a:bodyPr wrap="none" rtlCol="0">
            <a:spAutoFit/>
          </a:bodyPr>
          <a:lstStyle/>
          <a:p>
            <a:pPr algn="r" rtl="1"/>
            <a:r>
              <a:rPr lang="fa-IR" sz="2800" b="1" dirty="0" smtClean="0">
                <a:solidFill>
                  <a:srgbClr val="C00000"/>
                </a:solidFill>
                <a:latin typeface="Adobe Arabic" panose="02040503050201020203" pitchFamily="18" charset="-78"/>
                <a:cs typeface="Adobe Arabic" panose="02040503050201020203" pitchFamily="18" charset="-78"/>
              </a:rPr>
              <a:t>تئوری ها و اصول مدیریت - دکتر علیرضا امیرکبیری </a:t>
            </a:r>
          </a:p>
          <a:p>
            <a:pPr algn="r" rtl="1"/>
            <a:r>
              <a:rPr lang="fa-IR" sz="2800" b="1" dirty="0" smtClean="0">
                <a:solidFill>
                  <a:srgbClr val="C00000"/>
                </a:solidFill>
                <a:latin typeface="Adobe Arabic" panose="02040503050201020203" pitchFamily="18" charset="-78"/>
                <a:cs typeface="Adobe Arabic" panose="02040503050201020203" pitchFamily="18" charset="-78"/>
              </a:rPr>
              <a:t>مروری جامع بر تئوری های مدیریت - دکتر محمود محمودیان</a:t>
            </a:r>
            <a:endParaRPr lang="en-US" sz="2800" b="1" dirty="0">
              <a:solidFill>
                <a:srgbClr val="C0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489955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031" y="1335601"/>
            <a:ext cx="10364451" cy="2023775"/>
          </a:xfrm>
        </p:spPr>
        <p:txBody>
          <a:bodyPr>
            <a:normAutofit fontScale="90000"/>
          </a:bodyPr>
          <a:lstStyle/>
          <a:p>
            <a:pPr algn="r" rtl="1"/>
            <a:r>
              <a:rPr lang="fa-IR" dirty="0" smtClean="0">
                <a:latin typeface="Adobe Arabic" panose="02040503050201020203" pitchFamily="18" charset="-78"/>
                <a:cs typeface="Adobe Arabic" panose="02040503050201020203" pitchFamily="18" charset="-78"/>
              </a:rPr>
              <a:t>تا سال های 1930 میلادی ، تئوری کلاسیک سازمان و مدیریت ، به عنوان تنها تئوری راهنما در ساختار سازمان و کارکرد آن وجود داشت. اما از یک طرف با تاثیر بحران اقتصادی در سال 1929 میلادی و از طرف دیگر در نتیجه افزایش مشکلات سازمانی مختلف در شرکت ها و موسسات، رفته رفته کاستی های تئوری کلاسیک محسوس گردید. </a:t>
            </a:r>
            <a:br>
              <a:rPr lang="fa-IR" dirty="0" smtClean="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
            </a:r>
            <a:br>
              <a:rPr lang="fa-IR" dirty="0">
                <a:latin typeface="Adobe Arabic" panose="02040503050201020203" pitchFamily="18" charset="-78"/>
                <a:cs typeface="Adobe Arabic" panose="02040503050201020203" pitchFamily="18" charset="-78"/>
              </a:rPr>
            </a:br>
            <a:endParaRPr lang="en-US" dirty="0">
              <a:latin typeface="Adobe Arabic" panose="02040503050201020203" pitchFamily="18" charset="-78"/>
              <a:cs typeface="Adobe Arabic" panose="02040503050201020203" pitchFamily="18" charset="-78"/>
            </a:endParaRPr>
          </a:p>
        </p:txBody>
      </p:sp>
      <p:sp>
        <p:nvSpPr>
          <p:cNvPr id="4" name="Rectangle 3"/>
          <p:cNvSpPr/>
          <p:nvPr/>
        </p:nvSpPr>
        <p:spPr>
          <a:xfrm>
            <a:off x="324894" y="4451420"/>
            <a:ext cx="10818728" cy="1569660"/>
          </a:xfrm>
          <a:prstGeom prst="rect">
            <a:avLst/>
          </a:prstGeom>
        </p:spPr>
        <p:txBody>
          <a:bodyPr wrap="square">
            <a:spAutoFit/>
          </a:bodyPr>
          <a:lstStyle/>
          <a:p>
            <a:pPr lvl="0" algn="r" rtl="1"/>
            <a:r>
              <a:rPr lang="fa-IR" sz="3200" dirty="0">
                <a:solidFill>
                  <a:prstClr val="black"/>
                </a:solidFill>
                <a:latin typeface="Adobe Arabic" panose="02040503050201020203" pitchFamily="18" charset="-78"/>
                <a:cs typeface="Adobe Arabic" panose="02040503050201020203" pitchFamily="18" charset="-78"/>
              </a:rPr>
              <a:t>این سیر در ابتدا به صورت روی آوری مناسبات بشری (</a:t>
            </a:r>
            <a:r>
              <a:rPr lang="en-US" sz="3200" dirty="0">
                <a:solidFill>
                  <a:prstClr val="black"/>
                </a:solidFill>
                <a:latin typeface="Adobe Arabic" panose="02040503050201020203" pitchFamily="18" charset="-78"/>
                <a:cs typeface="Adobe Arabic" panose="02040503050201020203" pitchFamily="18" charset="-78"/>
              </a:rPr>
              <a:t>Human Relation Approach</a:t>
            </a:r>
            <a:r>
              <a:rPr lang="fa-IR" sz="3200" dirty="0" smtClean="0">
                <a:solidFill>
                  <a:prstClr val="black"/>
                </a:solidFill>
                <a:latin typeface="Adobe Arabic" panose="02040503050201020203" pitchFamily="18" charset="-78"/>
                <a:cs typeface="Adobe Arabic" panose="02040503050201020203" pitchFamily="18" charset="-78"/>
              </a:rPr>
              <a:t>)</a:t>
            </a:r>
          </a:p>
          <a:p>
            <a:pPr lvl="0" algn="r" rtl="1"/>
            <a:r>
              <a:rPr lang="fa-IR" sz="3200" dirty="0" smtClean="0">
                <a:solidFill>
                  <a:prstClr val="black"/>
                </a:solidFill>
                <a:latin typeface="Adobe Arabic" panose="02040503050201020203" pitchFamily="18" charset="-78"/>
                <a:cs typeface="Adobe Arabic" panose="02040503050201020203" pitchFamily="18" charset="-78"/>
              </a:rPr>
              <a:t> </a:t>
            </a:r>
            <a:r>
              <a:rPr lang="fa-IR" sz="3200" dirty="0">
                <a:solidFill>
                  <a:prstClr val="black"/>
                </a:solidFill>
                <a:latin typeface="Adobe Arabic" panose="02040503050201020203" pitchFamily="18" charset="-78"/>
                <a:cs typeface="Adobe Arabic" panose="02040503050201020203" pitchFamily="18" charset="-78"/>
              </a:rPr>
              <a:t>سپس به صورت مدیریت منابع انسانی (</a:t>
            </a:r>
            <a:r>
              <a:rPr lang="en-US" sz="3200" dirty="0">
                <a:solidFill>
                  <a:prstClr val="black"/>
                </a:solidFill>
                <a:latin typeface="Adobe Arabic" panose="02040503050201020203" pitchFamily="18" charset="-78"/>
                <a:cs typeface="Adobe Arabic" panose="02040503050201020203" pitchFamily="18" charset="-78"/>
              </a:rPr>
              <a:t>Human Resource Management</a:t>
            </a:r>
            <a:r>
              <a:rPr lang="fa-IR" sz="3200" dirty="0" smtClean="0">
                <a:solidFill>
                  <a:prstClr val="black"/>
                </a:solidFill>
                <a:latin typeface="Adobe Arabic" panose="02040503050201020203" pitchFamily="18" charset="-78"/>
                <a:cs typeface="Adobe Arabic" panose="02040503050201020203" pitchFamily="18" charset="-78"/>
              </a:rPr>
              <a:t>)</a:t>
            </a:r>
          </a:p>
          <a:p>
            <a:pPr lvl="0" algn="r" rtl="1"/>
            <a:r>
              <a:rPr lang="fa-IR" sz="3200" dirty="0" smtClean="0">
                <a:solidFill>
                  <a:prstClr val="black"/>
                </a:solidFill>
                <a:latin typeface="Adobe Arabic" panose="02040503050201020203" pitchFamily="18" charset="-78"/>
                <a:cs typeface="Adobe Arabic" panose="02040503050201020203" pitchFamily="18" charset="-78"/>
              </a:rPr>
              <a:t>و </a:t>
            </a:r>
            <a:r>
              <a:rPr lang="fa-IR" sz="3200" dirty="0">
                <a:solidFill>
                  <a:prstClr val="black"/>
                </a:solidFill>
                <a:latin typeface="Adobe Arabic" panose="02040503050201020203" pitchFamily="18" charset="-78"/>
                <a:cs typeface="Adobe Arabic" panose="02040503050201020203" pitchFamily="18" charset="-78"/>
              </a:rPr>
              <a:t>امروزه به صورت رفتار در سازمان ها یا رفتار سازمانی (</a:t>
            </a:r>
            <a:r>
              <a:rPr lang="en-US" sz="3200" dirty="0">
                <a:solidFill>
                  <a:prstClr val="black"/>
                </a:solidFill>
                <a:latin typeface="Adobe Arabic" panose="02040503050201020203" pitchFamily="18" charset="-78"/>
                <a:cs typeface="Adobe Arabic" panose="02040503050201020203" pitchFamily="18" charset="-78"/>
              </a:rPr>
              <a:t>Organizational Behavior</a:t>
            </a:r>
            <a:r>
              <a:rPr lang="fa-IR" sz="3200" dirty="0">
                <a:solidFill>
                  <a:prstClr val="black"/>
                </a:solidFill>
                <a:latin typeface="Adobe Arabic" panose="02040503050201020203" pitchFamily="18" charset="-78"/>
                <a:cs typeface="Adobe Arabic" panose="02040503050201020203" pitchFamily="18" charset="-78"/>
              </a:rPr>
              <a:t>) </a:t>
            </a:r>
            <a:r>
              <a:rPr lang="fa-IR" sz="3200" dirty="0" smtClean="0">
                <a:solidFill>
                  <a:prstClr val="black"/>
                </a:solidFill>
                <a:latin typeface="Adobe Arabic" panose="02040503050201020203" pitchFamily="18" charset="-78"/>
                <a:cs typeface="Adobe Arabic" panose="02040503050201020203" pitchFamily="18" charset="-78"/>
              </a:rPr>
              <a:t>به وجود آمد. </a:t>
            </a:r>
          </a:p>
        </p:txBody>
      </p:sp>
      <p:sp>
        <p:nvSpPr>
          <p:cNvPr id="5" name="Rectangle 4"/>
          <p:cNvSpPr/>
          <p:nvPr/>
        </p:nvSpPr>
        <p:spPr>
          <a:xfrm>
            <a:off x="1544095" y="3110702"/>
            <a:ext cx="8380325" cy="1077218"/>
          </a:xfrm>
          <a:prstGeom prst="rect">
            <a:avLst/>
          </a:prstGeom>
        </p:spPr>
        <p:txBody>
          <a:bodyPr wrap="square">
            <a:spAutoFit/>
          </a:bodyPr>
          <a:lstStyle/>
          <a:p>
            <a:pPr marL="457200" indent="-457200" algn="r" rtl="1">
              <a:buFont typeface="Wingdings" panose="05000000000000000000" pitchFamily="2" charset="2"/>
              <a:buChar char="ü"/>
            </a:pPr>
            <a:r>
              <a:rPr lang="fa-IR" sz="3200" dirty="0" smtClean="0">
                <a:solidFill>
                  <a:srgbClr val="C00000"/>
                </a:solidFill>
                <a:latin typeface="Adobe Arabic" panose="02040503050201020203" pitchFamily="18" charset="-78"/>
                <a:cs typeface="Adobe Arabic" panose="02040503050201020203" pitchFamily="18" charset="-78"/>
              </a:rPr>
              <a:t>در این میان رویداد مهمی، به نام نتایج تحقیقات هاثورن (</a:t>
            </a:r>
            <a:r>
              <a:rPr lang="en-US" sz="3200" dirty="0" smtClean="0">
                <a:solidFill>
                  <a:srgbClr val="C00000"/>
                </a:solidFill>
                <a:latin typeface="Adobe Arabic" panose="02040503050201020203" pitchFamily="18" charset="-78"/>
                <a:cs typeface="Adobe Arabic" panose="02040503050201020203" pitchFamily="18" charset="-78"/>
              </a:rPr>
              <a:t>Hawthorne</a:t>
            </a:r>
            <a:r>
              <a:rPr lang="fa-IR" sz="3200" dirty="0" smtClean="0">
                <a:solidFill>
                  <a:srgbClr val="C00000"/>
                </a:solidFill>
                <a:latin typeface="Adobe Arabic" panose="02040503050201020203" pitchFamily="18" charset="-78"/>
                <a:cs typeface="Adobe Arabic" panose="02040503050201020203" pitchFamily="18" charset="-78"/>
              </a:rPr>
              <a:t>) در بررسی سازمان ها راهگشای شروع یک جریان فکری کاملا نوین گشت.</a:t>
            </a:r>
            <a:endParaRPr lang="en-US" sz="3200" dirty="0">
              <a:solidFill>
                <a:srgbClr val="C00000"/>
              </a:solidFill>
            </a:endParaRPr>
          </a:p>
        </p:txBody>
      </p:sp>
      <p:sp>
        <p:nvSpPr>
          <p:cNvPr id="8" name="Hexagon 7"/>
          <p:cNvSpPr/>
          <p:nvPr/>
        </p:nvSpPr>
        <p:spPr>
          <a:xfrm>
            <a:off x="10389996" y="2853223"/>
            <a:ext cx="1719518" cy="1437883"/>
          </a:xfrm>
          <a:prstGeom prst="hexagon">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US" sz="2000" b="1" u="sng" dirty="0">
              <a:cs typeface="B Koodak" panose="00000700000000000000" pitchFamily="2" charset="-78"/>
            </a:endParaRPr>
          </a:p>
        </p:txBody>
      </p:sp>
      <p:sp>
        <p:nvSpPr>
          <p:cNvPr id="9" name="TextBox 8"/>
          <p:cNvSpPr txBox="1"/>
          <p:nvPr/>
        </p:nvSpPr>
        <p:spPr>
          <a:xfrm>
            <a:off x="10389996" y="3095110"/>
            <a:ext cx="1691473" cy="954107"/>
          </a:xfrm>
          <a:prstGeom prst="rect">
            <a:avLst/>
          </a:prstGeom>
          <a:noFill/>
        </p:spPr>
        <p:txBody>
          <a:bodyPr wrap="square" rtlCol="0">
            <a:spAutoFit/>
          </a:bodyPr>
          <a:lstStyle/>
          <a:p>
            <a:pPr algn="ctr" rtl="1"/>
            <a:r>
              <a:rPr lang="fa-IR" sz="2800" b="1" dirty="0" smtClean="0">
                <a:solidFill>
                  <a:schemeClr val="bg1"/>
                </a:solidFill>
                <a:effectLst>
                  <a:outerShdw blurRad="38100" dist="38100" dir="2700000" algn="tl">
                    <a:srgbClr val="000000">
                      <a:alpha val="43137"/>
                    </a:srgbClr>
                  </a:outerShdw>
                </a:effectLst>
                <a:cs typeface="B Koodak" panose="00000700000000000000" pitchFamily="2" charset="-78"/>
              </a:rPr>
              <a:t>تاریخچه نئوکلاسیک</a:t>
            </a:r>
            <a:endParaRPr lang="en-US" sz="2800" b="1" dirty="0">
              <a:solidFill>
                <a:schemeClr val="bg1"/>
              </a:solidFill>
              <a:effectLst>
                <a:outerShdw blurRad="38100" dist="38100" dir="2700000" algn="tl">
                  <a:srgbClr val="000000">
                    <a:alpha val="43137"/>
                  </a:srgbClr>
                </a:outerShdw>
              </a:effectLst>
              <a:cs typeface="B Koodak" panose="00000700000000000000" pitchFamily="2" charset="-78"/>
            </a:endParaRPr>
          </a:p>
        </p:txBody>
      </p:sp>
    </p:spTree>
    <p:extLst>
      <p:ext uri="{BB962C8B-B14F-4D97-AF65-F5344CB8AC3E}">
        <p14:creationId xmlns:p14="http://schemas.microsoft.com/office/powerpoint/2010/main" val="1129466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5" name="Rounded Rectangle 4"/>
          <p:cNvSpPr/>
          <p:nvPr/>
        </p:nvSpPr>
        <p:spPr>
          <a:xfrm>
            <a:off x="3868616" y="170822"/>
            <a:ext cx="6109398" cy="1045028"/>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3200" dirty="0" smtClean="0">
                <a:cs typeface="B Koodak" panose="00000700000000000000" pitchFamily="2" charset="-78"/>
              </a:rPr>
              <a:t>ویژگی های عمومی مکتب رفتار گرایی</a:t>
            </a:r>
            <a:endParaRPr lang="en-US" sz="3200" dirty="0">
              <a:cs typeface="B Koodak" panose="00000700000000000000" pitchFamily="2" charset="-78"/>
            </a:endParaRPr>
          </a:p>
        </p:txBody>
      </p:sp>
      <p:sp>
        <p:nvSpPr>
          <p:cNvPr id="6" name="Rectangle 5"/>
          <p:cNvSpPr/>
          <p:nvPr/>
        </p:nvSpPr>
        <p:spPr>
          <a:xfrm>
            <a:off x="291402" y="1775937"/>
            <a:ext cx="11485266" cy="3046988"/>
          </a:xfrm>
          <a:prstGeom prst="rect">
            <a:avLst/>
          </a:prstGeom>
        </p:spPr>
        <p:txBody>
          <a:bodyPr wrap="square">
            <a:spAutoFit/>
          </a:bodyPr>
          <a:lstStyle/>
          <a:p>
            <a:pPr marL="457200" indent="-457200" algn="r" rtl="1">
              <a:buClr>
                <a:schemeClr val="accent6">
                  <a:lumMod val="75000"/>
                </a:schemeClr>
              </a:buClr>
              <a:buFont typeface="Wingdings" panose="05000000000000000000" pitchFamily="2" charset="2"/>
              <a:buChar char="v"/>
            </a:pPr>
            <a:r>
              <a:rPr lang="fa-IR" sz="3200" dirty="0" smtClean="0">
                <a:latin typeface="Adobe Arabic" panose="02040503050201020203" pitchFamily="18" charset="-78"/>
                <a:cs typeface="Adobe Arabic" panose="02040503050201020203" pitchFamily="18" charset="-78"/>
              </a:rPr>
              <a:t>ویژگی خیلی مهم تئوری نئوکلاسیک سازمان آن است که، جهت ناقص تئوری کلاسیک، یعنی عنصر انسانی را موضوع تحقیق قرار داد. </a:t>
            </a:r>
          </a:p>
          <a:p>
            <a:pPr marL="457200" indent="-457200" algn="r" rtl="1">
              <a:buClr>
                <a:schemeClr val="accent6">
                  <a:lumMod val="75000"/>
                </a:schemeClr>
              </a:buClr>
              <a:buFont typeface="Wingdings" panose="05000000000000000000" pitchFamily="2" charset="2"/>
              <a:buChar char="v"/>
            </a:pPr>
            <a:r>
              <a:rPr lang="fa-IR" sz="3200" dirty="0" smtClean="0">
                <a:latin typeface="Adobe Arabic" panose="02040503050201020203" pitchFamily="18" charset="-78"/>
                <a:cs typeface="Adobe Arabic" panose="02040503050201020203" pitchFamily="18" charset="-78"/>
              </a:rPr>
              <a:t>بدان جهت این تئوری مفهوم نوینی را به مفهوم تئوری کلاسیک افزوده، آن ها را بازتر کرده و تغییر داده است.</a:t>
            </a:r>
          </a:p>
          <a:p>
            <a:pPr marL="457200" indent="-457200" algn="r" rtl="1">
              <a:buClr>
                <a:schemeClr val="accent6">
                  <a:lumMod val="75000"/>
                </a:schemeClr>
              </a:buClr>
              <a:buFont typeface="Wingdings" panose="05000000000000000000" pitchFamily="2" charset="2"/>
              <a:buChar char="v"/>
            </a:pPr>
            <a:r>
              <a:rPr lang="fa-IR" sz="3200" dirty="0" smtClean="0">
                <a:latin typeface="Adobe Arabic" panose="02040503050201020203" pitchFamily="18" charset="-78"/>
                <a:cs typeface="Adobe Arabic" panose="02040503050201020203" pitchFamily="18" charset="-78"/>
              </a:rPr>
              <a:t>نویسندگانی که در پیشرفت تئوری نئوکلاسیک سهیم بوده‌اند از حوزه های مختلفی نظیر روانشناسی، جامعه شناسی، روانشناسی اجتماعی و مردم شناسی سود برده اند.  </a:t>
            </a:r>
          </a:p>
        </p:txBody>
      </p:sp>
      <p:sp>
        <p:nvSpPr>
          <p:cNvPr id="7" name="TextBox 6"/>
          <p:cNvSpPr txBox="1"/>
          <p:nvPr/>
        </p:nvSpPr>
        <p:spPr>
          <a:xfrm>
            <a:off x="1899138" y="5231301"/>
            <a:ext cx="8613255" cy="584775"/>
          </a:xfrm>
          <a:prstGeom prst="rect">
            <a:avLst/>
          </a:prstGeom>
          <a:noFill/>
        </p:spPr>
        <p:txBody>
          <a:bodyPr wrap="none" rtlCol="0">
            <a:spAutoFit/>
          </a:bodyPr>
          <a:lstStyle/>
          <a:p>
            <a:r>
              <a:rPr lang="fa-IR" sz="3200" b="1" dirty="0" smtClean="0">
                <a:solidFill>
                  <a:srgbClr val="C00000"/>
                </a:solidFill>
                <a:latin typeface="Adobe Arabic" panose="02040503050201020203" pitchFamily="18" charset="-78"/>
                <a:cs typeface="Adobe Arabic" panose="02040503050201020203" pitchFamily="18" charset="-78"/>
              </a:rPr>
              <a:t>بدین جهت اندیشه های اصلی روی آوری رفتاری را می‌توان اینگونه خلاصه کرد:</a:t>
            </a:r>
            <a:endParaRPr lang="en-US" sz="3200" b="1" dirty="0">
              <a:solidFill>
                <a:srgbClr val="C00000"/>
              </a:solidFill>
              <a:latin typeface="Adobe Arabic" panose="02040503050201020203" pitchFamily="18" charset="-78"/>
              <a:cs typeface="Adobe Arabic" panose="02040503050201020203" pitchFamily="18" charset="-78"/>
            </a:endParaRPr>
          </a:p>
        </p:txBody>
      </p:sp>
      <p:sp>
        <p:nvSpPr>
          <p:cNvPr id="9" name="Curved Down Arrow 8"/>
          <p:cNvSpPr/>
          <p:nvPr/>
        </p:nvSpPr>
        <p:spPr>
          <a:xfrm rot="10800000">
            <a:off x="381837" y="5816076"/>
            <a:ext cx="1718267" cy="643094"/>
          </a:xfrm>
          <a:prstGeom prst="curvedDownArrow">
            <a:avLst>
              <a:gd name="adj1" fmla="val 25000"/>
              <a:gd name="adj2" fmla="val 65750"/>
              <a:gd name="adj3" fmla="val 25000"/>
            </a:avLst>
          </a:prstGeom>
        </p:spPr>
        <p:style>
          <a:lnRef idx="2">
            <a:schemeClr val="dk1">
              <a:shade val="50000"/>
            </a:schemeClr>
          </a:lnRef>
          <a:fillRef idx="1003">
            <a:schemeClr val="dk2"/>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23018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901747" y="1546405"/>
            <a:ext cx="10178980" cy="2554545"/>
          </a:xfrm>
          <a:prstGeom prst="rect">
            <a:avLst/>
          </a:prstGeom>
        </p:spPr>
        <p:txBody>
          <a:bodyPr wrap="square">
            <a:spAutoFit/>
          </a:bodyPr>
          <a:lstStyle/>
          <a:p>
            <a:pPr marL="342900" indent="-342900" algn="r" rtl="1">
              <a:buClr>
                <a:schemeClr val="accent6">
                  <a:lumMod val="75000"/>
                </a:schemeClr>
              </a:buClr>
              <a:buAutoNum type="arabicPeriod"/>
            </a:pPr>
            <a:r>
              <a:rPr lang="fa-IR" sz="3200" dirty="0" smtClean="0">
                <a:latin typeface="Adobe Arabic" panose="02040503050201020203" pitchFamily="18" charset="-78"/>
                <a:cs typeface="Adobe Arabic" panose="02040503050201020203" pitchFamily="18" charset="-78"/>
              </a:rPr>
              <a:t>درک عنصر «انسان» که در داخل ساختار سازمان فعالیت می‌کند، </a:t>
            </a:r>
          </a:p>
          <a:p>
            <a:pPr marL="342900" indent="-342900" algn="r" rtl="1">
              <a:buClr>
                <a:schemeClr val="accent6">
                  <a:lumMod val="75000"/>
                </a:schemeClr>
              </a:buClr>
              <a:buAutoNum type="arabicPeriod"/>
            </a:pPr>
            <a:r>
              <a:rPr lang="fa-IR" sz="3200" dirty="0" smtClean="0">
                <a:latin typeface="Adobe Arabic" panose="02040503050201020203" pitchFamily="18" charset="-78"/>
                <a:cs typeface="Adobe Arabic" panose="02040503050201020203" pitchFamily="18" charset="-78"/>
              </a:rPr>
              <a:t>استفاده به میزان حداکثر از استعدادهای بالقوه او، </a:t>
            </a:r>
          </a:p>
          <a:p>
            <a:pPr marL="342900" indent="-342900" algn="r" rtl="1">
              <a:buClr>
                <a:schemeClr val="accent6">
                  <a:lumMod val="75000"/>
                </a:schemeClr>
              </a:buClr>
              <a:buAutoNum type="arabicPeriod"/>
            </a:pPr>
            <a:r>
              <a:rPr lang="fa-IR" sz="3200" dirty="0" smtClean="0">
                <a:latin typeface="Adobe Arabic" panose="02040503050201020203" pitchFamily="18" charset="-78"/>
                <a:cs typeface="Adobe Arabic" panose="02040503050201020203" pitchFamily="18" charset="-78"/>
              </a:rPr>
              <a:t> بررسی روابط بین ساختار با رفتارهای انسانی، </a:t>
            </a:r>
          </a:p>
          <a:p>
            <a:pPr marL="342900" indent="-342900" algn="r" rtl="1">
              <a:buClr>
                <a:schemeClr val="accent6">
                  <a:lumMod val="75000"/>
                </a:schemeClr>
              </a:buClr>
              <a:buAutoNum type="arabicPeriod"/>
            </a:pPr>
            <a:r>
              <a:rPr lang="fa-IR" sz="3200" dirty="0" smtClean="0">
                <a:latin typeface="Adobe Arabic" panose="02040503050201020203" pitchFamily="18" charset="-78"/>
                <a:cs typeface="Adobe Arabic" panose="02040503050201020203" pitchFamily="18" charset="-78"/>
              </a:rPr>
              <a:t>شناسایی گروه های اجتماعی و ویژگی های آن ها که در داخل ساختار ظهور پیدا می‌کنند. </a:t>
            </a:r>
          </a:p>
          <a:p>
            <a:pPr marL="342900" indent="-342900" algn="r" rtl="1">
              <a:buClr>
                <a:schemeClr val="accent6">
                  <a:lumMod val="75000"/>
                </a:schemeClr>
              </a:buClr>
              <a:buAutoNum type="arabicPeriod"/>
            </a:pPr>
            <a:r>
              <a:rPr lang="fa-IR" sz="3200" dirty="0" smtClean="0">
                <a:latin typeface="Adobe Arabic" panose="02040503050201020203" pitchFamily="18" charset="-78"/>
                <a:cs typeface="Adobe Arabic" panose="02040503050201020203" pitchFamily="18" charset="-78"/>
              </a:rPr>
              <a:t>و خلاصه ابزار و مفاهیم نوینی که مدیر می‌تواند به کار ببرد. </a:t>
            </a:r>
            <a:endParaRPr lang="en-US" sz="3200" dirty="0">
              <a:latin typeface="Adobe Arabic" panose="02040503050201020203" pitchFamily="18" charset="-78"/>
              <a:cs typeface="Adobe Arabic" panose="02040503050201020203" pitchFamily="18" charset="-78"/>
            </a:endParaRPr>
          </a:p>
        </p:txBody>
      </p:sp>
      <p:sp>
        <p:nvSpPr>
          <p:cNvPr id="5" name="TextBox 4"/>
          <p:cNvSpPr txBox="1"/>
          <p:nvPr/>
        </p:nvSpPr>
        <p:spPr>
          <a:xfrm>
            <a:off x="1135464" y="4612194"/>
            <a:ext cx="9365064" cy="1569660"/>
          </a:xfrm>
          <a:prstGeom prst="rect">
            <a:avLst/>
          </a:prstGeom>
          <a:noFill/>
        </p:spPr>
        <p:txBody>
          <a:bodyPr wrap="square" rtlCol="0">
            <a:spAutoFit/>
          </a:bodyPr>
          <a:lstStyle/>
          <a:p>
            <a:pPr algn="ctr" rtl="1"/>
            <a:r>
              <a:rPr lang="fa-IR" sz="3200" b="1" dirty="0" smtClean="0">
                <a:solidFill>
                  <a:srgbClr val="C00000"/>
                </a:solidFill>
                <a:latin typeface="Adobe Arabic" panose="02040503050201020203" pitchFamily="18" charset="-78"/>
                <a:cs typeface="Adobe Arabic" panose="02040503050201020203" pitchFamily="18" charset="-78"/>
              </a:rPr>
              <a:t>« این روی آوری همراه با بنیان قرار دادن درک اقتصادی منطقی (اقتصادی - عقلایی) تئوری کلاسیک، نوعی بعد جدید یعنی عنصر انسانی را اضافه کرده است. »</a:t>
            </a:r>
            <a:endParaRPr lang="en-US" sz="3200" b="1" dirty="0" smtClean="0">
              <a:solidFill>
                <a:srgbClr val="C00000"/>
              </a:solidFill>
              <a:latin typeface="Adobe Arabic" panose="02040503050201020203" pitchFamily="18" charset="-78"/>
              <a:cs typeface="Adobe Arabic" panose="02040503050201020203" pitchFamily="18" charset="-78"/>
            </a:endParaRPr>
          </a:p>
          <a:p>
            <a:pPr algn="ctr" rtl="1"/>
            <a:endParaRPr lang="en-US" sz="3200" b="1" dirty="0">
              <a:solidFill>
                <a:srgbClr val="C00000"/>
              </a:solidFill>
              <a:latin typeface="Adobe Arabic" panose="02040503050201020203" pitchFamily="18" charset="-78"/>
              <a:cs typeface="Adobe Arabic" panose="02040503050201020203" pitchFamily="18" charset="-78"/>
            </a:endParaRPr>
          </a:p>
        </p:txBody>
      </p:sp>
      <p:sp>
        <p:nvSpPr>
          <p:cNvPr id="6" name="Curved Down Arrow 5"/>
          <p:cNvSpPr/>
          <p:nvPr/>
        </p:nvSpPr>
        <p:spPr>
          <a:xfrm>
            <a:off x="7306734" y="202585"/>
            <a:ext cx="1503904" cy="671977"/>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722098" y="511942"/>
            <a:ext cx="3584636" cy="523220"/>
          </a:xfrm>
          <a:prstGeom prst="rect">
            <a:avLst/>
          </a:prstGeom>
          <a:noFill/>
        </p:spPr>
        <p:txBody>
          <a:bodyPr wrap="none" rtlCol="0">
            <a:spAutoFit/>
          </a:bodyPr>
          <a:lstStyle/>
          <a:p>
            <a:r>
              <a:rPr lang="fa-IR" sz="2800" b="1" dirty="0" smtClean="0">
                <a:solidFill>
                  <a:srgbClr val="C00000"/>
                </a:solidFill>
                <a:latin typeface="Adobe Arabic" panose="02040503050201020203" pitchFamily="18" charset="-78"/>
                <a:cs typeface="Adobe Arabic" panose="02040503050201020203" pitchFamily="18" charset="-78"/>
              </a:rPr>
              <a:t>اندیشه های اصلی روی آوری رفتاری</a:t>
            </a:r>
            <a:endParaRPr lang="en-US" sz="2800" b="1" dirty="0">
              <a:solidFill>
                <a:srgbClr val="C0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14056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60129" y="3652293"/>
            <a:ext cx="10018206" cy="1077218"/>
          </a:xfrm>
          <a:prstGeom prst="rect">
            <a:avLst/>
          </a:prstGeom>
        </p:spPr>
        <p:txBody>
          <a:bodyPr wrap="square">
            <a:spAutoFit/>
          </a:bodyPr>
          <a:lstStyle/>
          <a:p>
            <a:pPr marL="342900" indent="-342900" algn="r" rtl="1">
              <a:buFont typeface="Arial" panose="020B0604020202020204" pitchFamily="34" charset="0"/>
              <a:buChar char="•"/>
            </a:pPr>
            <a:r>
              <a:rPr lang="fa-IR" sz="3200" dirty="0" smtClean="0">
                <a:latin typeface="Adobe Arabic" panose="02040503050201020203" pitchFamily="18" charset="-78"/>
                <a:cs typeface="Adobe Arabic" panose="02040503050201020203" pitchFamily="18" charset="-78"/>
              </a:rPr>
              <a:t>مبارزات اتحادیه های کارگری و تصویب اولین قانون حمایت از کارگران تحت عنوان قانون واگنر در سال 1935. </a:t>
            </a:r>
          </a:p>
        </p:txBody>
      </p:sp>
      <p:sp>
        <p:nvSpPr>
          <p:cNvPr id="5" name="Round Diagonal Corner Rectangle 4"/>
          <p:cNvSpPr/>
          <p:nvPr/>
        </p:nvSpPr>
        <p:spPr>
          <a:xfrm>
            <a:off x="3377921" y="170821"/>
            <a:ext cx="5516545" cy="1366576"/>
          </a:xfrm>
          <a:prstGeom prst="round2Diag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fa-IR" sz="2800" b="1" spc="50" dirty="0" smtClean="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cs typeface="B Koodak" panose="00000700000000000000" pitchFamily="2" charset="-78"/>
              </a:rPr>
              <a:t>دلایل مختلف ایجاد مکتب نئوکلاسیک: </a:t>
            </a:r>
          </a:p>
        </p:txBody>
      </p:sp>
      <p:sp>
        <p:nvSpPr>
          <p:cNvPr id="7" name="Rectangle 6"/>
          <p:cNvSpPr/>
          <p:nvPr/>
        </p:nvSpPr>
        <p:spPr>
          <a:xfrm>
            <a:off x="914401" y="1871617"/>
            <a:ext cx="10842170" cy="1569660"/>
          </a:xfrm>
          <a:prstGeom prst="rect">
            <a:avLst/>
          </a:prstGeom>
        </p:spPr>
        <p:txBody>
          <a:bodyPr wrap="square">
            <a:spAutoFit/>
          </a:bodyPr>
          <a:lstStyle/>
          <a:p>
            <a:pPr marL="342900" indent="-342900" algn="r" rtl="1">
              <a:buFont typeface="Arial" panose="020B0604020202020204" pitchFamily="34" charset="0"/>
              <a:buChar char="•"/>
            </a:pPr>
            <a:r>
              <a:rPr lang="fa-IR" sz="3200" dirty="0" smtClean="0">
                <a:latin typeface="Adobe Arabic" panose="02040503050201020203" pitchFamily="18" charset="-78"/>
                <a:cs typeface="Adobe Arabic" panose="02040503050201020203" pitchFamily="18" charset="-78"/>
              </a:rPr>
              <a:t>پیشرفت تکنولوژی و لزوم دخالت ابتکار عمل و قوه خلاقیت کارکنان در انجام کارها و پذیرش این مسأله از طرف سازمان (پیدایش روانشناسی صنعتی در سال 1913 پیرو تحقیقات هوگو مانستربرگ در مورد تحلیل علمی رفتار انسانی و شناسایی الگوهای رفتاری افراد و توجیه تفاوت های فردی) </a:t>
            </a:r>
          </a:p>
        </p:txBody>
      </p:sp>
      <p:sp>
        <p:nvSpPr>
          <p:cNvPr id="8" name="Rectangle 7"/>
          <p:cNvSpPr/>
          <p:nvPr/>
        </p:nvSpPr>
        <p:spPr>
          <a:xfrm>
            <a:off x="834015" y="4919970"/>
            <a:ext cx="8470589" cy="584775"/>
          </a:xfrm>
          <a:prstGeom prst="rect">
            <a:avLst/>
          </a:prstGeom>
        </p:spPr>
        <p:txBody>
          <a:bodyPr wrap="none">
            <a:spAutoFit/>
          </a:bodyPr>
          <a:lstStyle/>
          <a:p>
            <a:pPr marL="342900" indent="-342900" algn="r" rtl="1">
              <a:buFont typeface="Arial" panose="020B0604020202020204" pitchFamily="34" charset="0"/>
              <a:buChar char="•"/>
            </a:pPr>
            <a:r>
              <a:rPr lang="fa-IR" sz="3200" dirty="0" smtClean="0">
                <a:latin typeface="Adobe Arabic" panose="02040503050201020203" pitchFamily="18" charset="-78"/>
                <a:cs typeface="Adobe Arabic" panose="02040503050201020203" pitchFamily="18" charset="-78"/>
              </a:rPr>
              <a:t>انتقاد دانشمندان از مکتب کلاسیک نسبت به برخورد غیرانسانی با کارگران. </a:t>
            </a:r>
          </a:p>
        </p:txBody>
      </p:sp>
      <p:sp>
        <p:nvSpPr>
          <p:cNvPr id="9" name="Rectangle 8"/>
          <p:cNvSpPr/>
          <p:nvPr/>
        </p:nvSpPr>
        <p:spPr>
          <a:xfrm>
            <a:off x="914401" y="5765115"/>
            <a:ext cx="6236003" cy="584775"/>
          </a:xfrm>
          <a:prstGeom prst="rect">
            <a:avLst/>
          </a:prstGeom>
        </p:spPr>
        <p:txBody>
          <a:bodyPr wrap="none">
            <a:spAutoFit/>
          </a:bodyPr>
          <a:lstStyle/>
          <a:p>
            <a:pPr marL="342900" indent="-342900" algn="r" rtl="1">
              <a:buFont typeface="Arial" panose="020B0604020202020204" pitchFamily="34" charset="0"/>
              <a:buChar char="•"/>
            </a:pPr>
            <a:r>
              <a:rPr lang="fa-IR" sz="3200" dirty="0" smtClean="0">
                <a:latin typeface="Adobe Arabic" panose="02040503050201020203" pitchFamily="18" charset="-78"/>
                <a:cs typeface="Adobe Arabic" panose="02040503050201020203" pitchFamily="18" charset="-78"/>
              </a:rPr>
              <a:t>انجام مطالعات هاثورن و پیگیری آن توسط التون مایو.</a:t>
            </a:r>
          </a:p>
        </p:txBody>
      </p:sp>
    </p:spTree>
    <p:extLst>
      <p:ext uri="{BB962C8B-B14F-4D97-AF65-F5344CB8AC3E}">
        <p14:creationId xmlns:p14="http://schemas.microsoft.com/office/powerpoint/2010/main" val="411473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491613" y="612948"/>
            <a:ext cx="6541477" cy="2677656"/>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تحقیقاتی که به نام هاثورن شناخته شده است ، در دانشگاه هاروارد و به رهبری «اف. روتلیسبرگر» و «التون مایو» با یک گروه علمی در کارخانه هاثورن وابسته به شرکت وسترن الکتریک شهر شیکاگو انجام شد که با بررسی و تحقیقاتی که انجام دادند سرآغاز روی آوری در موضوع سازمان و مدیریت از جهت رفتار (روی آوری رفتاری) شکل گرفت. (1930 – 1924 میلادی) </a:t>
            </a:r>
            <a:endParaRPr lang="en-US" sz="2800" dirty="0">
              <a:latin typeface="Adobe Arabic" panose="02040503050201020203" pitchFamily="18" charset="-78"/>
              <a:cs typeface="Adobe Arabic" panose="02040503050201020203" pitchFamily="18" charset="-78"/>
            </a:endParaRPr>
          </a:p>
        </p:txBody>
      </p:sp>
      <p:sp>
        <p:nvSpPr>
          <p:cNvPr id="3" name="Double Wave 2"/>
          <p:cNvSpPr/>
          <p:nvPr/>
        </p:nvSpPr>
        <p:spPr>
          <a:xfrm>
            <a:off x="1296236" y="512466"/>
            <a:ext cx="3094893" cy="1597688"/>
          </a:xfrm>
          <a:prstGeom prst="doubleWave">
            <a:avLst>
              <a:gd name="adj1" fmla="val 6250"/>
              <a:gd name="adj2" fmla="val 2542"/>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fa-IR" sz="3600" b="1" dirty="0" smtClean="0">
                <a:effectLst>
                  <a:outerShdw blurRad="38100" dist="38100" dir="2700000" algn="tl">
                    <a:srgbClr val="000000">
                      <a:alpha val="43137"/>
                    </a:srgbClr>
                  </a:outerShdw>
                </a:effectLst>
                <a:cs typeface="B Koodak" panose="00000700000000000000" pitchFamily="2" charset="-78"/>
              </a:rPr>
              <a:t>مطالعات هاثورن </a:t>
            </a:r>
          </a:p>
        </p:txBody>
      </p:sp>
      <p:sp>
        <p:nvSpPr>
          <p:cNvPr id="4" name="Rectangle 3"/>
          <p:cNvSpPr/>
          <p:nvPr/>
        </p:nvSpPr>
        <p:spPr>
          <a:xfrm>
            <a:off x="1467060" y="4532700"/>
            <a:ext cx="9184193" cy="1077218"/>
          </a:xfrm>
          <a:prstGeom prst="rect">
            <a:avLst/>
          </a:prstGeom>
        </p:spPr>
        <p:txBody>
          <a:bodyPr wrap="square">
            <a:spAutoFit/>
          </a:bodyPr>
          <a:lstStyle/>
          <a:p>
            <a:pPr algn="ctr"/>
            <a:r>
              <a:rPr lang="fa-IR" sz="3200" b="1" dirty="0" smtClean="0">
                <a:solidFill>
                  <a:schemeClr val="accent1">
                    <a:lumMod val="50000"/>
                  </a:schemeClr>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در آغاز، تحقیقات هاثورن به عنوان نوعی اجرای تئوری کلاسیک شروع شده ولی نتایج به دست آمده سبب پیدایش یک روی آوری نو گردید. </a:t>
            </a:r>
            <a:endParaRPr lang="en-US" sz="3200" b="1" dirty="0">
              <a:solidFill>
                <a:schemeClr val="accent1">
                  <a:lumMod val="50000"/>
                </a:schemeClr>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788073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522514" y="1611463"/>
            <a:ext cx="11394830" cy="1815882"/>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محققان در کارخانه هاثورن برای بررسی و تحقیق تاثیر روشنایی، حرارت، خستگی، نظم و ترتیب فیزیکی (جاگذاری اجسام) بر روی بازدهی کارکنان، وارد عمل شدند. </a:t>
            </a:r>
          </a:p>
          <a:p>
            <a:pPr algn="r" rtl="1"/>
            <a:r>
              <a:rPr lang="fa-IR" sz="2800" dirty="0" smtClean="0">
                <a:latin typeface="Adobe Arabic" panose="02040503050201020203" pitchFamily="18" charset="-78"/>
                <a:cs typeface="Adobe Arabic" panose="02040503050201020203" pitchFamily="18" charset="-78"/>
              </a:rPr>
              <a:t>در آغاز اینطور فرض شده بود که با افزایش شرایط بهتر فیزیکی از قبیل روشنایی، حرارت، اوقات استراحت، </a:t>
            </a:r>
            <a:r>
              <a:rPr lang="fa-IR" sz="2800" b="1" dirty="0" smtClean="0">
                <a:latin typeface="Adobe Arabic" panose="02040503050201020203" pitchFamily="18" charset="-78"/>
                <a:cs typeface="Adobe Arabic" panose="02040503050201020203" pitchFamily="18" charset="-78"/>
              </a:rPr>
              <a:t>بازدهی</a:t>
            </a:r>
            <a:r>
              <a:rPr lang="fa-IR" sz="2800" dirty="0" smtClean="0">
                <a:latin typeface="Adobe Arabic" panose="02040503050201020203" pitchFamily="18" charset="-78"/>
                <a:cs typeface="Adobe Arabic" panose="02040503050201020203" pitchFamily="18" charset="-78"/>
              </a:rPr>
              <a:t> هم افزایش خواهد یافت. اما تحقیقات و آزمایش های انجام شده این فرضیه را تایید نکردند. </a:t>
            </a:r>
          </a:p>
        </p:txBody>
      </p:sp>
      <p:sp>
        <p:nvSpPr>
          <p:cNvPr id="3" name="Rectangle 2"/>
          <p:cNvSpPr/>
          <p:nvPr/>
        </p:nvSpPr>
        <p:spPr>
          <a:xfrm>
            <a:off x="1225898" y="3407727"/>
            <a:ext cx="9877530" cy="1384995"/>
          </a:xfrm>
          <a:prstGeom prst="rect">
            <a:avLst/>
          </a:prstGeom>
        </p:spPr>
        <p:txBody>
          <a:bodyPr wrap="square">
            <a:spAutoFit/>
          </a:bodyPr>
          <a:lstStyle/>
          <a:p>
            <a:pPr algn="r" rtl="1"/>
            <a:r>
              <a:rPr lang="fa-IR" sz="2800" dirty="0" smtClean="0">
                <a:latin typeface="Adobe Arabic" panose="02040503050201020203" pitchFamily="18" charset="-78"/>
                <a:cs typeface="Adobe Arabic" panose="02040503050201020203" pitchFamily="18" charset="-78"/>
              </a:rPr>
              <a:t>گاهی علیرغم بهبودها بازدهی تغییر نیافته و گاهی هم بدون هیچ بهبودی بازدهی افزایش یافته بود. </a:t>
            </a:r>
          </a:p>
          <a:p>
            <a:pPr algn="r" rtl="1"/>
            <a:r>
              <a:rPr lang="fa-IR" sz="2800" dirty="0" smtClean="0">
                <a:latin typeface="Adobe Arabic" panose="02040503050201020203" pitchFamily="18" charset="-78"/>
                <a:cs typeface="Adobe Arabic" panose="02040503050201020203" pitchFamily="18" charset="-78"/>
              </a:rPr>
              <a:t>از این رو محققان توجه خود را به جای عوامل فیزیکی بر روی «</a:t>
            </a:r>
            <a:r>
              <a:rPr lang="fa-IR" sz="2800" b="1" dirty="0" smtClean="0">
                <a:latin typeface="Adobe Arabic" panose="02040503050201020203" pitchFamily="18" charset="-78"/>
                <a:cs typeface="Adobe Arabic" panose="02040503050201020203" pitchFamily="18" charset="-78"/>
              </a:rPr>
              <a:t>عوامل اجتماعی» </a:t>
            </a:r>
            <a:r>
              <a:rPr lang="fa-IR" sz="2800" dirty="0" smtClean="0">
                <a:latin typeface="Adobe Arabic" panose="02040503050201020203" pitchFamily="18" charset="-78"/>
                <a:cs typeface="Adobe Arabic" panose="02040503050201020203" pitchFamily="18" charset="-78"/>
              </a:rPr>
              <a:t>معطوف ساختند. </a:t>
            </a:r>
          </a:p>
          <a:p>
            <a:pPr algn="r" rtl="1"/>
            <a:r>
              <a:rPr lang="fa-IR" sz="2800" dirty="0" smtClean="0">
                <a:latin typeface="Adobe Arabic" panose="02040503050201020203" pitchFamily="18" charset="-78"/>
                <a:cs typeface="Adobe Arabic" panose="02040503050201020203" pitchFamily="18" charset="-78"/>
              </a:rPr>
              <a:t>نتیجه فرضیه جدید این شد که افزایش بازدهی از طریق : </a:t>
            </a:r>
          </a:p>
        </p:txBody>
      </p:sp>
      <p:cxnSp>
        <p:nvCxnSpPr>
          <p:cNvPr id="5" name="Elbow Connector 4"/>
          <p:cNvCxnSpPr/>
          <p:nvPr/>
        </p:nvCxnSpPr>
        <p:spPr>
          <a:xfrm rot="10800000" flipV="1">
            <a:off x="4693680" y="4540857"/>
            <a:ext cx="1075178" cy="401527"/>
          </a:xfrm>
          <a:prstGeom prst="bentConnector3">
            <a:avLst>
              <a:gd name="adj1" fmla="val 50000"/>
            </a:avLst>
          </a:prstGeom>
          <a:ln w="76200">
            <a:solidFill>
              <a:srgbClr val="7030A0"/>
            </a:solidFill>
            <a:tailEnd type="triangle"/>
          </a:ln>
        </p:spPr>
        <p:style>
          <a:lnRef idx="3">
            <a:schemeClr val="accent6"/>
          </a:lnRef>
          <a:fillRef idx="0">
            <a:schemeClr val="accent6"/>
          </a:fillRef>
          <a:effectRef idx="2">
            <a:schemeClr val="accent6"/>
          </a:effectRef>
          <a:fontRef idx="minor">
            <a:schemeClr val="tx1"/>
          </a:fontRef>
        </p:style>
      </p:cxnSp>
      <p:sp>
        <p:nvSpPr>
          <p:cNvPr id="13" name="Rectangle 12"/>
          <p:cNvSpPr/>
          <p:nvPr/>
        </p:nvSpPr>
        <p:spPr>
          <a:xfrm>
            <a:off x="2336792" y="4438779"/>
            <a:ext cx="2321172" cy="1569660"/>
          </a:xfrm>
          <a:prstGeom prst="rect">
            <a:avLst/>
          </a:prstGeom>
        </p:spPr>
        <p:txBody>
          <a:bodyPr wrap="square">
            <a:spAutoFit/>
          </a:bodyPr>
          <a:lstStyle/>
          <a:p>
            <a:pPr algn="r" rtl="1"/>
            <a:r>
              <a:rPr lang="fa-IR" sz="2400" b="1" dirty="0" smtClean="0">
                <a:solidFill>
                  <a:srgbClr val="C00000"/>
                </a:solidFill>
                <a:latin typeface="Adobe Arabic" panose="02040503050201020203" pitchFamily="18" charset="-78"/>
                <a:cs typeface="Adobe Arabic" panose="02040503050201020203" pitchFamily="18" charset="-78"/>
              </a:rPr>
              <a:t>انگیزش کارکنان، </a:t>
            </a:r>
          </a:p>
          <a:p>
            <a:pPr algn="r" rtl="1"/>
            <a:r>
              <a:rPr lang="fa-IR" sz="2400" b="1" dirty="0" smtClean="0">
                <a:solidFill>
                  <a:srgbClr val="C00000"/>
                </a:solidFill>
                <a:latin typeface="Adobe Arabic" panose="02040503050201020203" pitchFamily="18" charset="-78"/>
                <a:cs typeface="Adobe Arabic" panose="02040503050201020203" pitchFamily="18" charset="-78"/>
              </a:rPr>
              <a:t>شکل نظارت اعمال شده، </a:t>
            </a:r>
          </a:p>
          <a:p>
            <a:pPr algn="r" rtl="1"/>
            <a:r>
              <a:rPr lang="fa-IR" sz="2400" b="1" dirty="0" smtClean="0">
                <a:solidFill>
                  <a:srgbClr val="C00000"/>
                </a:solidFill>
                <a:latin typeface="Adobe Arabic" panose="02040503050201020203" pitchFamily="18" charset="-78"/>
                <a:cs typeface="Adobe Arabic" panose="02040503050201020203" pitchFamily="18" charset="-78"/>
              </a:rPr>
              <a:t>رضایتمندی، </a:t>
            </a:r>
          </a:p>
          <a:p>
            <a:pPr algn="r" rtl="1"/>
            <a:r>
              <a:rPr lang="fa-IR" sz="2400" b="1" dirty="0" smtClean="0">
                <a:solidFill>
                  <a:srgbClr val="C00000"/>
                </a:solidFill>
                <a:latin typeface="Adobe Arabic" panose="02040503050201020203" pitchFamily="18" charset="-78"/>
                <a:cs typeface="Adobe Arabic" panose="02040503050201020203" pitchFamily="18" charset="-78"/>
              </a:rPr>
              <a:t>و روابط بین کارکنان،</a:t>
            </a:r>
          </a:p>
        </p:txBody>
      </p:sp>
      <p:sp>
        <p:nvSpPr>
          <p:cNvPr id="14" name="Rectangle 13"/>
          <p:cNvSpPr/>
          <p:nvPr/>
        </p:nvSpPr>
        <p:spPr>
          <a:xfrm>
            <a:off x="26222" y="6055897"/>
            <a:ext cx="5908990" cy="523220"/>
          </a:xfrm>
          <a:prstGeom prst="rect">
            <a:avLst/>
          </a:prstGeom>
        </p:spPr>
        <p:txBody>
          <a:bodyPr wrap="none">
            <a:spAutoFit/>
          </a:bodyPr>
          <a:lstStyle/>
          <a:p>
            <a:pPr algn="r" rtl="1"/>
            <a:r>
              <a:rPr lang="fa-IR" sz="2800" dirty="0" smtClean="0">
                <a:latin typeface="Adobe Arabic" panose="02040503050201020203" pitchFamily="18" charset="-78"/>
                <a:cs typeface="Adobe Arabic" panose="02040503050201020203" pitchFamily="18" charset="-78"/>
              </a:rPr>
              <a:t>که به عنوان </a:t>
            </a:r>
            <a:r>
              <a:rPr lang="fa-IR" sz="2800" b="1" dirty="0" smtClean="0">
                <a:latin typeface="Adobe Arabic" panose="02040503050201020203" pitchFamily="18" charset="-78"/>
                <a:cs typeface="Adobe Arabic" panose="02040503050201020203" pitchFamily="18" charset="-78"/>
              </a:rPr>
              <a:t>عوامل اجتماعی </a:t>
            </a:r>
            <a:r>
              <a:rPr lang="fa-IR" sz="2800" dirty="0" smtClean="0">
                <a:latin typeface="Adobe Arabic" panose="02040503050201020203" pitchFamily="18" charset="-78"/>
                <a:cs typeface="Adobe Arabic" panose="02040503050201020203" pitchFamily="18" charset="-78"/>
              </a:rPr>
              <a:t>توجیه می‌شود به دست می‌آید. </a:t>
            </a:r>
          </a:p>
        </p:txBody>
      </p:sp>
      <p:sp>
        <p:nvSpPr>
          <p:cNvPr id="16" name="Left Arrow 15"/>
          <p:cNvSpPr/>
          <p:nvPr/>
        </p:nvSpPr>
        <p:spPr>
          <a:xfrm>
            <a:off x="7445829" y="35329"/>
            <a:ext cx="3064748" cy="1576134"/>
          </a:xfrm>
          <a:prstGeom prst="leftArrow">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2800" dirty="0" smtClean="0">
                <a:cs typeface="B Koodak" panose="00000700000000000000" pitchFamily="2" charset="-78"/>
              </a:rPr>
              <a:t>مطالعات هاثورن</a:t>
            </a:r>
            <a:endParaRPr lang="en-US" sz="2800" dirty="0">
              <a:cs typeface="B Koodak" panose="00000700000000000000" pitchFamily="2" charset="-78"/>
            </a:endParaRPr>
          </a:p>
        </p:txBody>
      </p:sp>
    </p:spTree>
    <p:extLst>
      <p:ext uri="{BB962C8B-B14F-4D97-AF65-F5344CB8AC3E}">
        <p14:creationId xmlns:p14="http://schemas.microsoft.com/office/powerpoint/2010/main" val="3199038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1125</TotalTime>
  <Words>3165</Words>
  <Application>Microsoft Office PowerPoint</Application>
  <PresentationFormat>Widescreen</PresentationFormat>
  <Paragraphs>213</Paragraphs>
  <Slides>34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Adobe Arabic</vt:lpstr>
      <vt:lpstr>Calibri Light</vt:lpstr>
      <vt:lpstr>B Mah</vt:lpstr>
      <vt:lpstr>B Koodak</vt:lpstr>
      <vt:lpstr>B Karim</vt:lpstr>
      <vt:lpstr>Calibri</vt:lpstr>
      <vt:lpstr>Wingdings</vt:lpstr>
      <vt:lpstr>Tw Cen MT</vt:lpstr>
      <vt:lpstr>B Mitra</vt:lpstr>
      <vt:lpstr>Arial</vt:lpstr>
      <vt:lpstr>Droplet</vt:lpstr>
      <vt:lpstr>Office Theme</vt:lpstr>
      <vt:lpstr>PowerPoint Presentation</vt:lpstr>
      <vt:lpstr>PowerPoint Presentation</vt:lpstr>
      <vt:lpstr>PowerPoint Presentation</vt:lpstr>
      <vt:lpstr>تا سال های 1930 میلادی ، تئوری کلاسیک سازمان و مدیریت ، به عنوان تنها تئوری راهنما در ساختار سازمان و کارکرد آن وجود داشت. اما از یک طرف با تاثیر بحران اقتصادی در سال 1929 میلادی و از طرف دیگر در نتیجه افزایش مشکلات سازمانی مختلف در شرکت ها و موسسات، رفته رفته کاستی های تئوری کلاسیک محسوس گردید.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User</cp:lastModifiedBy>
  <cp:revision>72</cp:revision>
  <dcterms:created xsi:type="dcterms:W3CDTF">2016-10-28T09:57:41Z</dcterms:created>
  <dcterms:modified xsi:type="dcterms:W3CDTF">2018-09-07T14:52:59Z</dcterms:modified>
</cp:coreProperties>
</file>